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5" r:id="rId3"/>
    <p:sldId id="266" r:id="rId4"/>
    <p:sldId id="259" r:id="rId5"/>
    <p:sldId id="263" r:id="rId6"/>
    <p:sldId id="256" r:id="rId7"/>
    <p:sldId id="257" r:id="rId8"/>
    <p:sldId id="260" r:id="rId9"/>
    <p:sldId id="261" r:id="rId10"/>
    <p:sldId id="262" r:id="rId1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2" autoAdjust="0"/>
    <p:restoredTop sz="94660"/>
  </p:normalViewPr>
  <p:slideViewPr>
    <p:cSldViewPr>
      <p:cViewPr varScale="1">
        <p:scale>
          <a:sx n="126" d="100"/>
          <a:sy n="126" d="100"/>
        </p:scale>
        <p:origin x="67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64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91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12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E7D3C19-50B1-7E43-8C87-D32D1D1A4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3717032"/>
            <a:ext cx="734060" cy="73406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33D11D7-40FB-C946-9E4F-B1F74AEA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564904"/>
            <a:ext cx="603250" cy="8937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876D571-C351-5D4E-B67D-43DAE84DF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4581128"/>
            <a:ext cx="1152128" cy="115212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AB1A5E-DA73-9644-9ADD-25FD02CB7E88}"/>
              </a:ext>
            </a:extLst>
          </p:cNvPr>
          <p:cNvSpPr txBox="1"/>
          <p:nvPr/>
        </p:nvSpPr>
        <p:spPr>
          <a:xfrm>
            <a:off x="6372200" y="98072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重さ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958-6264-AF42-9AF6-C0C5DE6DD270}"/>
              </a:ext>
            </a:extLst>
          </p:cNvPr>
          <p:cNvSpPr txBox="1"/>
          <p:nvPr/>
        </p:nvSpPr>
        <p:spPr>
          <a:xfrm>
            <a:off x="7524328" y="98072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価値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7B1F28F-0A37-8A41-89B3-40953653D02A}"/>
              </a:ext>
            </a:extLst>
          </p:cNvPr>
          <p:cNvSpPr txBox="1"/>
          <p:nvPr/>
        </p:nvSpPr>
        <p:spPr>
          <a:xfrm>
            <a:off x="6627077" y="486480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3</a:t>
            </a:r>
            <a:endParaRPr kumimoji="1"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CA2D519-925F-9B40-9E2D-D6E48FCAD1A3}"/>
              </a:ext>
            </a:extLst>
          </p:cNvPr>
          <p:cNvSpPr txBox="1"/>
          <p:nvPr/>
        </p:nvSpPr>
        <p:spPr>
          <a:xfrm>
            <a:off x="6627077" y="271936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4</a:t>
            </a:r>
            <a:endParaRPr kumimoji="1" lang="ja-JP" altLang="en-US" sz="3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EB9C792-5F64-0149-A0F4-F9109B5580F9}"/>
              </a:ext>
            </a:extLst>
          </p:cNvPr>
          <p:cNvSpPr txBox="1"/>
          <p:nvPr/>
        </p:nvSpPr>
        <p:spPr>
          <a:xfrm>
            <a:off x="6643585" y="3791675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/>
              <a:t>3</a:t>
            </a:r>
            <a:endParaRPr kumimoji="1" lang="ja-JP" altLang="en-US" sz="3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1BB55A1-1E0E-2840-985E-E0E40AC458FF}"/>
              </a:ext>
            </a:extLst>
          </p:cNvPr>
          <p:cNvSpPr txBox="1"/>
          <p:nvPr/>
        </p:nvSpPr>
        <p:spPr>
          <a:xfrm>
            <a:off x="7675010" y="486480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/>
              <a:t>33</a:t>
            </a:r>
            <a:endParaRPr kumimoji="1" lang="ja-JP" altLang="en-US" sz="32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F03B5DE-E5FE-A34E-9F0F-DE462862B1B4}"/>
              </a:ext>
            </a:extLst>
          </p:cNvPr>
          <p:cNvSpPr txBox="1"/>
          <p:nvPr/>
        </p:nvSpPr>
        <p:spPr>
          <a:xfrm>
            <a:off x="7675010" y="2719369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36</a:t>
            </a:r>
            <a:endParaRPr kumimoji="1" lang="ja-JP" altLang="en-US" sz="32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4FA4A24-CABA-394D-A6C9-5C62B0ECB28D}"/>
              </a:ext>
            </a:extLst>
          </p:cNvPr>
          <p:cNvSpPr txBox="1"/>
          <p:nvPr/>
        </p:nvSpPr>
        <p:spPr>
          <a:xfrm>
            <a:off x="7651697" y="3791675"/>
            <a:ext cx="648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/>
              <a:t>24</a:t>
            </a:r>
            <a:endParaRPr kumimoji="1" lang="ja-JP" altLang="en-US" sz="320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C017FA22-9159-2144-B36F-00ECA0664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2564904"/>
            <a:ext cx="1729740" cy="1729740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7942DD8-CDC7-F846-9480-CF4E2F4CB332}"/>
              </a:ext>
            </a:extLst>
          </p:cNvPr>
          <p:cNvSpPr txBox="1"/>
          <p:nvPr/>
        </p:nvSpPr>
        <p:spPr>
          <a:xfrm>
            <a:off x="1907704" y="6021288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持ち運べる範囲で価値を最大化したい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65682CF-3CF2-4C46-AFC1-E9ED5E96D784}"/>
              </a:ext>
            </a:extLst>
          </p:cNvPr>
          <p:cNvSpPr txBox="1"/>
          <p:nvPr/>
        </p:nvSpPr>
        <p:spPr>
          <a:xfrm>
            <a:off x="827584" y="2060848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持てる重さは最大「</a:t>
            </a:r>
            <a:r>
              <a:rPr kumimoji="1" lang="en-US" altLang="ja-JP" sz="2000"/>
              <a:t>10</a:t>
            </a:r>
            <a:r>
              <a:rPr kumimoji="1" lang="ja-JP" altLang="en-US" sz="2000"/>
              <a:t>」まで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9E85EA5-0F1C-FF44-9D3A-AF17C37B5973}"/>
              </a:ext>
            </a:extLst>
          </p:cNvPr>
          <p:cNvSpPr txBox="1"/>
          <p:nvPr/>
        </p:nvSpPr>
        <p:spPr>
          <a:xfrm>
            <a:off x="3203848" y="26064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ナップサック問題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D9ABB0CF-AC10-E44B-BC55-4751D9B8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1412776"/>
            <a:ext cx="1232297" cy="105156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B767A40-694F-B745-A9F9-6F2AAAB2D293}"/>
              </a:ext>
            </a:extLst>
          </p:cNvPr>
          <p:cNvSpPr txBox="1"/>
          <p:nvPr/>
        </p:nvSpPr>
        <p:spPr>
          <a:xfrm>
            <a:off x="6627077" y="164616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5</a:t>
            </a:r>
            <a:endParaRPr kumimoji="1" lang="ja-JP" altLang="en-US" sz="32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C196A0A-ADD9-1242-8E1F-E5B6BB6344DA}"/>
              </a:ext>
            </a:extLst>
          </p:cNvPr>
          <p:cNvSpPr txBox="1"/>
          <p:nvPr/>
        </p:nvSpPr>
        <p:spPr>
          <a:xfrm>
            <a:off x="7675010" y="1646169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50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2808665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å¤§çãã®ç¼ããã°ã®ã¤ã©ã¹ã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764704"/>
            <a:ext cx="940905" cy="7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å·ããä¸­è¯ã®ã¤ã©ã¹ã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409" y="1982356"/>
            <a:ext cx="897370" cy="63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å³åã«ãã®ã¤ã©ã¹ã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46" y="3080360"/>
            <a:ext cx="980831" cy="7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å·ããä¸­è¯ã®ã¤ã©ã¹ã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198" y="1982356"/>
            <a:ext cx="897370" cy="63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å³åã«ãã®ã¤ã©ã¹ã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721" y="3080360"/>
            <a:ext cx="980831" cy="7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å³åã«ãã®ã¤ã©ã¹ã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479" y="3032882"/>
            <a:ext cx="980831" cy="7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å³åã«ãã®ã¤ã©ã¹ã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68" y="3032881"/>
            <a:ext cx="980831" cy="7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右矢印 8"/>
          <p:cNvSpPr/>
          <p:nvPr/>
        </p:nvSpPr>
        <p:spPr>
          <a:xfrm rot="2251612">
            <a:off x="5150711" y="1469799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/>
          <p:cNvSpPr/>
          <p:nvPr/>
        </p:nvSpPr>
        <p:spPr>
          <a:xfrm rot="8675736">
            <a:off x="3375795" y="1474075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/>
          <p:cNvSpPr/>
          <p:nvPr/>
        </p:nvSpPr>
        <p:spPr>
          <a:xfrm rot="7467923">
            <a:off x="1684141" y="2596775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/>
          <p:cNvSpPr/>
          <p:nvPr/>
        </p:nvSpPr>
        <p:spPr>
          <a:xfrm rot="7467923">
            <a:off x="5647357" y="2573035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矢印 18"/>
          <p:cNvSpPr/>
          <p:nvPr/>
        </p:nvSpPr>
        <p:spPr>
          <a:xfrm rot="3242327">
            <a:off x="2917696" y="2548580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右矢印 19"/>
          <p:cNvSpPr/>
          <p:nvPr/>
        </p:nvSpPr>
        <p:spPr>
          <a:xfrm rot="3242327">
            <a:off x="6757172" y="2548578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矢印 20"/>
          <p:cNvSpPr/>
          <p:nvPr/>
        </p:nvSpPr>
        <p:spPr>
          <a:xfrm rot="7467923">
            <a:off x="837752" y="4031864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矢印 21"/>
          <p:cNvSpPr/>
          <p:nvPr/>
        </p:nvSpPr>
        <p:spPr>
          <a:xfrm rot="3286064">
            <a:off x="1738195" y="4023697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矢印 22"/>
          <p:cNvSpPr/>
          <p:nvPr/>
        </p:nvSpPr>
        <p:spPr>
          <a:xfrm rot="7467923">
            <a:off x="2762314" y="4048200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/>
          <p:cNvSpPr/>
          <p:nvPr/>
        </p:nvSpPr>
        <p:spPr>
          <a:xfrm rot="3286064">
            <a:off x="3662757" y="4040033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矢印 24"/>
          <p:cNvSpPr/>
          <p:nvPr/>
        </p:nvSpPr>
        <p:spPr>
          <a:xfrm rot="7467923">
            <a:off x="4893192" y="3996017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矢印 25"/>
          <p:cNvSpPr/>
          <p:nvPr/>
        </p:nvSpPr>
        <p:spPr>
          <a:xfrm rot="3286064">
            <a:off x="5793635" y="3987850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右矢印 26"/>
          <p:cNvSpPr/>
          <p:nvPr/>
        </p:nvSpPr>
        <p:spPr>
          <a:xfrm rot="7467923">
            <a:off x="6817754" y="4012353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右矢印 27"/>
          <p:cNvSpPr/>
          <p:nvPr/>
        </p:nvSpPr>
        <p:spPr>
          <a:xfrm rot="3286064">
            <a:off x="7718197" y="4004186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矢印 28"/>
          <p:cNvSpPr/>
          <p:nvPr/>
        </p:nvSpPr>
        <p:spPr>
          <a:xfrm>
            <a:off x="1561791" y="681042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矢印 29"/>
          <p:cNvSpPr/>
          <p:nvPr/>
        </p:nvSpPr>
        <p:spPr>
          <a:xfrm>
            <a:off x="1561791" y="1301170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08350" y="7647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注文する</a:t>
            </a:r>
            <a:endParaRPr kumimoji="1" lang="ja-JP" altLang="en-US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03423" y="13685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注文しない</a:t>
            </a:r>
            <a:endParaRPr kumimoji="1" lang="ja-JP" altLang="en-US" dirty="0"/>
          </a:p>
        </p:txBody>
      </p:sp>
      <p:sp>
        <p:nvSpPr>
          <p:cNvPr id="11" name="角丸四角形 10"/>
          <p:cNvSpPr/>
          <p:nvPr/>
        </p:nvSpPr>
        <p:spPr>
          <a:xfrm>
            <a:off x="107504" y="620688"/>
            <a:ext cx="2300855" cy="12961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990376" y="24332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再帰による「全探索」</a:t>
            </a:r>
            <a:endParaRPr kumimoji="1" lang="ja-JP" altLang="en-US" sz="2400" dirty="0"/>
          </a:p>
        </p:txBody>
      </p:sp>
      <p:pic>
        <p:nvPicPr>
          <p:cNvPr id="35" name="Picture 2" descr="å¤§çãã®ç¼ããã°ã®ã¤ã©ã¹ã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59" y="4581128"/>
            <a:ext cx="940905" cy="7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å·ããä¸­è¯ã®ã¤ã©ã¹ã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59" y="5386659"/>
            <a:ext cx="897370" cy="63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å³åã«ãã®ã¤ã©ã¹ã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958922"/>
            <a:ext cx="980831" cy="7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å¤§çãã®ç¼ããã°ã®ã¤ã©ã¹ã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596298"/>
            <a:ext cx="940905" cy="7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å·ããä¸­è¯ã®ã¤ã©ã¹ã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401829"/>
            <a:ext cx="897370" cy="63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å¤§çãã®ç¼ããã°ã®ã¤ã©ã¹ã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383" y="4606616"/>
            <a:ext cx="940905" cy="7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å³åã«ãã®ã¤ã©ã¹ã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984410"/>
            <a:ext cx="980831" cy="7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å¤§çãã®ç¼ããã°ã®ã¤ã©ã¹ã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095" y="4612908"/>
            <a:ext cx="940905" cy="7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å·ããä¸­è¯ã®ã¤ã©ã¹ã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615" y="5380367"/>
            <a:ext cx="897370" cy="63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å³åã«ãã®ã¤ã©ã¹ã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5952630"/>
            <a:ext cx="980831" cy="7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å·ããä¸­è¯ã®ã¤ã©ã¹ã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5395537"/>
            <a:ext cx="897370" cy="63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å³åã«ãã®ã¤ã©ã¹ã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978118"/>
            <a:ext cx="980831" cy="7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角丸四角形 30"/>
          <p:cNvSpPr/>
          <p:nvPr/>
        </p:nvSpPr>
        <p:spPr>
          <a:xfrm>
            <a:off x="539552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角丸四角形 59"/>
          <p:cNvSpPr/>
          <p:nvPr/>
        </p:nvSpPr>
        <p:spPr>
          <a:xfrm>
            <a:off x="1547664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角丸四角形 60"/>
          <p:cNvSpPr/>
          <p:nvPr/>
        </p:nvSpPr>
        <p:spPr>
          <a:xfrm>
            <a:off x="2555776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角丸四角形 61"/>
          <p:cNvSpPr/>
          <p:nvPr/>
        </p:nvSpPr>
        <p:spPr>
          <a:xfrm>
            <a:off x="3569301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角丸四角形 62"/>
          <p:cNvSpPr/>
          <p:nvPr/>
        </p:nvSpPr>
        <p:spPr>
          <a:xfrm>
            <a:off x="4644008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角丸四角形 63"/>
          <p:cNvSpPr/>
          <p:nvPr/>
        </p:nvSpPr>
        <p:spPr>
          <a:xfrm>
            <a:off x="5652120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角丸四角形 64"/>
          <p:cNvSpPr/>
          <p:nvPr/>
        </p:nvSpPr>
        <p:spPr>
          <a:xfrm>
            <a:off x="6660232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角丸四角形 65"/>
          <p:cNvSpPr/>
          <p:nvPr/>
        </p:nvSpPr>
        <p:spPr>
          <a:xfrm>
            <a:off x="7673757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9452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274C20-9AB6-184C-BA54-B9865540E3BE}"/>
              </a:ext>
            </a:extLst>
          </p:cNvPr>
          <p:cNvSpPr txBox="1"/>
          <p:nvPr/>
        </p:nvSpPr>
        <p:spPr>
          <a:xfrm>
            <a:off x="0" y="1166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/>
              <a:t>貪欲法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E6E8F3C-6C7A-D744-B4AF-C100BF450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933056"/>
            <a:ext cx="606055" cy="60605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663976A-DA72-DE43-8C18-0C6295C6A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981836"/>
            <a:ext cx="498056" cy="73786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5D820B7-3CF3-E24C-9780-447DBE69F751}"/>
              </a:ext>
            </a:extLst>
          </p:cNvPr>
          <p:cNvSpPr txBox="1"/>
          <p:nvPr/>
        </p:nvSpPr>
        <p:spPr>
          <a:xfrm>
            <a:off x="1982272" y="72268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重さ</a:t>
            </a:r>
            <a:endParaRPr kumimoji="1" lang="ja-JP" altLang="en-US" sz="20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DEC4747-EDCA-824F-A6BC-AF6E1F704951}"/>
              </a:ext>
            </a:extLst>
          </p:cNvPr>
          <p:cNvSpPr txBox="1"/>
          <p:nvPr/>
        </p:nvSpPr>
        <p:spPr>
          <a:xfrm>
            <a:off x="2933492" y="72268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価値</a:t>
            </a:r>
            <a:endParaRPr kumimoji="1" lang="ja-JP" altLang="en-US" sz="20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34CC06C-696D-4E46-84C7-8C24223E1758}"/>
              </a:ext>
            </a:extLst>
          </p:cNvPr>
          <p:cNvSpPr txBox="1"/>
          <p:nvPr/>
        </p:nvSpPr>
        <p:spPr>
          <a:xfrm>
            <a:off x="2192703" y="310936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4</a:t>
            </a:r>
            <a:endParaRPr kumimoji="1" lang="ja-JP" altLang="en-US" sz="24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8AF91F1-1641-5143-A1E1-DD3DD535917B}"/>
              </a:ext>
            </a:extLst>
          </p:cNvPr>
          <p:cNvSpPr txBox="1"/>
          <p:nvPr/>
        </p:nvSpPr>
        <p:spPr>
          <a:xfrm>
            <a:off x="2206333" y="3994683"/>
            <a:ext cx="297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3</a:t>
            </a:r>
            <a:endParaRPr kumimoji="1" lang="ja-JP" altLang="en-US" sz="24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D6690D0-AA54-0D45-A7B9-FA0D512B5516}"/>
              </a:ext>
            </a:extLst>
          </p:cNvPr>
          <p:cNvSpPr txBox="1"/>
          <p:nvPr/>
        </p:nvSpPr>
        <p:spPr>
          <a:xfrm>
            <a:off x="3057897" y="310936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36</a:t>
            </a:r>
            <a:endParaRPr kumimoji="1" lang="ja-JP" altLang="en-US" sz="24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FDA393A-9F2C-9047-A913-36E39E0E132E}"/>
              </a:ext>
            </a:extLst>
          </p:cNvPr>
          <p:cNvSpPr txBox="1"/>
          <p:nvPr/>
        </p:nvSpPr>
        <p:spPr>
          <a:xfrm>
            <a:off x="3038651" y="3994683"/>
            <a:ext cx="535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24</a:t>
            </a:r>
            <a:endParaRPr kumimoji="1" lang="ja-JP" altLang="en-US" sz="240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AB90C67-1590-5640-AC33-9E353EA67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795" y="2030615"/>
            <a:ext cx="1017410" cy="868189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FB84A1A-8240-0A4E-BB7B-ED8146CEF7C1}"/>
              </a:ext>
            </a:extLst>
          </p:cNvPr>
          <p:cNvSpPr txBox="1"/>
          <p:nvPr/>
        </p:nvSpPr>
        <p:spPr>
          <a:xfrm>
            <a:off x="2192703" y="222330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5</a:t>
            </a:r>
            <a:endParaRPr kumimoji="1" lang="ja-JP" altLang="en-US" sz="24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BC80853-6C21-1248-9CD1-EA4D68725702}"/>
              </a:ext>
            </a:extLst>
          </p:cNvPr>
          <p:cNvSpPr txBox="1"/>
          <p:nvPr/>
        </p:nvSpPr>
        <p:spPr>
          <a:xfrm>
            <a:off x="3057897" y="222330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50</a:t>
            </a:r>
            <a:endParaRPr kumimoji="1" lang="ja-JP" altLang="en-US" sz="24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8391CFF-BAAC-274B-9DFC-2ABE855D4AA2}"/>
              </a:ext>
            </a:extLst>
          </p:cNvPr>
          <p:cNvSpPr txBox="1"/>
          <p:nvPr/>
        </p:nvSpPr>
        <p:spPr>
          <a:xfrm>
            <a:off x="4113515" y="72268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>
                <a:solidFill>
                  <a:srgbClr val="FF0000"/>
                </a:solidFill>
              </a:rPr>
              <a:t>重さあたりの価値</a:t>
            </a:r>
            <a:endParaRPr kumimoji="1" lang="ja-JP" altLang="en-US" sz="2000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2702FD2-A122-8848-8910-1AB8A1D36CF7}"/>
              </a:ext>
            </a:extLst>
          </p:cNvPr>
          <p:cNvSpPr txBox="1"/>
          <p:nvPr/>
        </p:nvSpPr>
        <p:spPr>
          <a:xfrm>
            <a:off x="4957943" y="220896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10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377FF67-DDE7-D84E-A34F-3E3BE34E5739}"/>
              </a:ext>
            </a:extLst>
          </p:cNvPr>
          <p:cNvSpPr txBox="1"/>
          <p:nvPr/>
        </p:nvSpPr>
        <p:spPr>
          <a:xfrm>
            <a:off x="5043969" y="310073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9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6827966-A72A-4E46-B631-DE5A51BA6766}"/>
              </a:ext>
            </a:extLst>
          </p:cNvPr>
          <p:cNvSpPr txBox="1"/>
          <p:nvPr/>
        </p:nvSpPr>
        <p:spPr>
          <a:xfrm>
            <a:off x="5043969" y="393305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8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49D64C49-198C-2640-B3D4-250EDFB86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95" y="1138846"/>
            <a:ext cx="951220" cy="951220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A011D1E-477B-ED42-BBA1-EC4A7B6A1482}"/>
              </a:ext>
            </a:extLst>
          </p:cNvPr>
          <p:cNvSpPr txBox="1"/>
          <p:nvPr/>
        </p:nvSpPr>
        <p:spPr>
          <a:xfrm>
            <a:off x="2192703" y="137305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3</a:t>
            </a:r>
            <a:endParaRPr kumimoji="1" lang="ja-JP" altLang="en-US" sz="24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8BB0F94-5D61-CA4A-B3EF-ABCE88992351}"/>
              </a:ext>
            </a:extLst>
          </p:cNvPr>
          <p:cNvSpPr txBox="1"/>
          <p:nvPr/>
        </p:nvSpPr>
        <p:spPr>
          <a:xfrm>
            <a:off x="3057897" y="1373056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33</a:t>
            </a:r>
            <a:endParaRPr kumimoji="1" lang="ja-JP" altLang="en-US" sz="240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196976F-C6B7-8744-85B6-AFD9D3925589}"/>
              </a:ext>
            </a:extLst>
          </p:cNvPr>
          <p:cNvSpPr txBox="1"/>
          <p:nvPr/>
        </p:nvSpPr>
        <p:spPr>
          <a:xfrm>
            <a:off x="4957943" y="13172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11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622B98E-3167-2548-B7AC-1D7087AD5980}"/>
              </a:ext>
            </a:extLst>
          </p:cNvPr>
          <p:cNvSpPr txBox="1"/>
          <p:nvPr/>
        </p:nvSpPr>
        <p:spPr>
          <a:xfrm>
            <a:off x="6057731" y="1658791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重さあたりの価値が</a:t>
            </a:r>
            <a:endParaRPr kumimoji="1" lang="en-US" altLang="ja-JP"/>
          </a:p>
          <a:p>
            <a:r>
              <a:rPr kumimoji="1" lang="ja-JP" altLang="en-US"/>
              <a:t>高いものから順番に選ぶ</a:t>
            </a:r>
          </a:p>
        </p:txBody>
      </p:sp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E7BFE919-E2AB-124C-A0DA-904329D6B5BF}"/>
              </a:ext>
            </a:extLst>
          </p:cNvPr>
          <p:cNvSpPr/>
          <p:nvPr/>
        </p:nvSpPr>
        <p:spPr>
          <a:xfrm>
            <a:off x="585123" y="1138846"/>
            <a:ext cx="5350615" cy="1783538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97A80DA-BB73-094B-9588-D5ED87F118E5}"/>
              </a:ext>
            </a:extLst>
          </p:cNvPr>
          <p:cNvSpPr txBox="1"/>
          <p:nvPr/>
        </p:nvSpPr>
        <p:spPr>
          <a:xfrm>
            <a:off x="1403648" y="472514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貪欲法による解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64D30E2-23FD-F746-915D-ADB646B36445}"/>
              </a:ext>
            </a:extLst>
          </p:cNvPr>
          <p:cNvSpPr txBox="1"/>
          <p:nvPr/>
        </p:nvSpPr>
        <p:spPr>
          <a:xfrm>
            <a:off x="6300192" y="472514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最適解</a:t>
            </a:r>
          </a:p>
        </p:txBody>
      </p:sp>
      <p:sp>
        <p:nvSpPr>
          <p:cNvPr id="35" name="角丸四角形 34">
            <a:extLst>
              <a:ext uri="{FF2B5EF4-FFF2-40B4-BE49-F238E27FC236}">
                <a16:creationId xmlns:a16="http://schemas.microsoft.com/office/drawing/2014/main" id="{457BA89A-01F6-CB4C-B9CE-A2E933F964F8}"/>
              </a:ext>
            </a:extLst>
          </p:cNvPr>
          <p:cNvSpPr/>
          <p:nvPr/>
        </p:nvSpPr>
        <p:spPr>
          <a:xfrm>
            <a:off x="827584" y="5301208"/>
            <a:ext cx="3456383" cy="1423498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64DD1610-F203-2741-99C8-354FD71E6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5301208"/>
            <a:ext cx="1017410" cy="868189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D0FE2BD7-4E39-3244-8C2E-9077F059E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5301208"/>
            <a:ext cx="951220" cy="951220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E9B908-755A-E148-B687-6EE134EF560E}"/>
              </a:ext>
            </a:extLst>
          </p:cNvPr>
          <p:cNvSpPr txBox="1"/>
          <p:nvPr/>
        </p:nvSpPr>
        <p:spPr>
          <a:xfrm>
            <a:off x="1475656" y="6237312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重さ</a:t>
            </a:r>
            <a:r>
              <a:rPr kumimoji="1" lang="en-US" altLang="ja-JP"/>
              <a:t>8</a:t>
            </a:r>
            <a:r>
              <a:rPr kumimoji="1" lang="ja-JP" altLang="en-US"/>
              <a:t>　価値</a:t>
            </a:r>
            <a:r>
              <a:rPr kumimoji="1" lang="en-US" altLang="ja-JP"/>
              <a:t> 83</a:t>
            </a:r>
            <a:endParaRPr kumimoji="1" lang="ja-JP" altLang="en-US"/>
          </a:p>
        </p:txBody>
      </p:sp>
      <p:sp>
        <p:nvSpPr>
          <p:cNvPr id="39" name="角丸四角形 38">
            <a:extLst>
              <a:ext uri="{FF2B5EF4-FFF2-40B4-BE49-F238E27FC236}">
                <a16:creationId xmlns:a16="http://schemas.microsoft.com/office/drawing/2014/main" id="{FF301F82-D726-204A-B44A-D2DD462D4371}"/>
              </a:ext>
            </a:extLst>
          </p:cNvPr>
          <p:cNvSpPr/>
          <p:nvPr/>
        </p:nvSpPr>
        <p:spPr>
          <a:xfrm>
            <a:off x="5220072" y="5301208"/>
            <a:ext cx="3456383" cy="1423498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583ACBB3-B129-E14C-B36A-8A5AF8690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5301208"/>
            <a:ext cx="951220" cy="951220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8237E34B-B446-4744-81ED-96830AE2C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5373216"/>
            <a:ext cx="498056" cy="737860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DBE01884-B05C-694D-B666-53BBACE1F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328" y="5445224"/>
            <a:ext cx="606055" cy="606055"/>
          </a:xfrm>
          <a:prstGeom prst="rect">
            <a:avLst/>
          </a:prstGeom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80AC5A7-D9D6-5D4F-AEB3-23083465205C}"/>
              </a:ext>
            </a:extLst>
          </p:cNvPr>
          <p:cNvSpPr txBox="1"/>
          <p:nvPr/>
        </p:nvSpPr>
        <p:spPr>
          <a:xfrm>
            <a:off x="6012160" y="6246584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重さ</a:t>
            </a:r>
            <a:r>
              <a:rPr kumimoji="1" lang="en-US" altLang="ja-JP"/>
              <a:t>10</a:t>
            </a:r>
            <a:r>
              <a:rPr kumimoji="1" lang="ja-JP" altLang="en-US"/>
              <a:t>　価値</a:t>
            </a:r>
            <a:r>
              <a:rPr kumimoji="1" lang="en-US" altLang="ja-JP"/>
              <a:t> 93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3979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右矢印 8"/>
          <p:cNvSpPr/>
          <p:nvPr/>
        </p:nvSpPr>
        <p:spPr>
          <a:xfrm rot="2251612">
            <a:off x="5150711" y="1469799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/>
          <p:cNvSpPr/>
          <p:nvPr/>
        </p:nvSpPr>
        <p:spPr>
          <a:xfrm rot="8675736">
            <a:off x="3375795" y="1474075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/>
          <p:cNvSpPr/>
          <p:nvPr/>
        </p:nvSpPr>
        <p:spPr>
          <a:xfrm rot="7467923">
            <a:off x="1684141" y="2596775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/>
          <p:cNvSpPr/>
          <p:nvPr/>
        </p:nvSpPr>
        <p:spPr>
          <a:xfrm rot="7467923">
            <a:off x="5647357" y="2573035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矢印 18"/>
          <p:cNvSpPr/>
          <p:nvPr/>
        </p:nvSpPr>
        <p:spPr>
          <a:xfrm rot="3242327">
            <a:off x="2917696" y="2548580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右矢印 19"/>
          <p:cNvSpPr/>
          <p:nvPr/>
        </p:nvSpPr>
        <p:spPr>
          <a:xfrm rot="3242327">
            <a:off x="6757172" y="2548578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矢印 20"/>
          <p:cNvSpPr/>
          <p:nvPr/>
        </p:nvSpPr>
        <p:spPr>
          <a:xfrm rot="7467923">
            <a:off x="837752" y="4031864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矢印 21"/>
          <p:cNvSpPr/>
          <p:nvPr/>
        </p:nvSpPr>
        <p:spPr>
          <a:xfrm rot="3286064">
            <a:off x="1738195" y="4023697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矢印 22"/>
          <p:cNvSpPr/>
          <p:nvPr/>
        </p:nvSpPr>
        <p:spPr>
          <a:xfrm rot="7467923">
            <a:off x="2762314" y="4048200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/>
          <p:cNvSpPr/>
          <p:nvPr/>
        </p:nvSpPr>
        <p:spPr>
          <a:xfrm rot="3286064">
            <a:off x="3662757" y="4040033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矢印 24"/>
          <p:cNvSpPr/>
          <p:nvPr/>
        </p:nvSpPr>
        <p:spPr>
          <a:xfrm rot="7467923">
            <a:off x="4893192" y="3996017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矢印 25"/>
          <p:cNvSpPr/>
          <p:nvPr/>
        </p:nvSpPr>
        <p:spPr>
          <a:xfrm rot="3286064">
            <a:off x="5793635" y="3987850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右矢印 26"/>
          <p:cNvSpPr/>
          <p:nvPr/>
        </p:nvSpPr>
        <p:spPr>
          <a:xfrm rot="7467923">
            <a:off x="6817754" y="4012353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右矢印 27"/>
          <p:cNvSpPr/>
          <p:nvPr/>
        </p:nvSpPr>
        <p:spPr>
          <a:xfrm rot="3286064">
            <a:off x="7718197" y="4004186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矢印 28"/>
          <p:cNvSpPr/>
          <p:nvPr/>
        </p:nvSpPr>
        <p:spPr>
          <a:xfrm>
            <a:off x="1561791" y="681042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矢印 29"/>
          <p:cNvSpPr/>
          <p:nvPr/>
        </p:nvSpPr>
        <p:spPr>
          <a:xfrm>
            <a:off x="1561791" y="1301170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51520" y="8367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選ぶ</a:t>
            </a:r>
            <a:endParaRPr kumimoji="1" lang="ja-JP" altLang="en-US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51520" y="1340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選ばない</a:t>
            </a:r>
          </a:p>
        </p:txBody>
      </p:sp>
      <p:sp>
        <p:nvSpPr>
          <p:cNvPr id="11" name="角丸四角形 10"/>
          <p:cNvSpPr/>
          <p:nvPr/>
        </p:nvSpPr>
        <p:spPr>
          <a:xfrm>
            <a:off x="107504" y="620688"/>
            <a:ext cx="2300855" cy="12961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990376" y="24332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再帰による「全探索」</a:t>
            </a:r>
            <a:endParaRPr kumimoji="1" lang="ja-JP" altLang="en-US" sz="2400" dirty="0"/>
          </a:p>
        </p:txBody>
      </p:sp>
      <p:sp>
        <p:nvSpPr>
          <p:cNvPr id="31" name="角丸四角形 30"/>
          <p:cNvSpPr/>
          <p:nvPr/>
        </p:nvSpPr>
        <p:spPr>
          <a:xfrm>
            <a:off x="539552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角丸四角形 59"/>
          <p:cNvSpPr/>
          <p:nvPr/>
        </p:nvSpPr>
        <p:spPr>
          <a:xfrm>
            <a:off x="1547664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角丸四角形 60"/>
          <p:cNvSpPr/>
          <p:nvPr/>
        </p:nvSpPr>
        <p:spPr>
          <a:xfrm>
            <a:off x="2555776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角丸四角形 61"/>
          <p:cNvSpPr/>
          <p:nvPr/>
        </p:nvSpPr>
        <p:spPr>
          <a:xfrm>
            <a:off x="3569301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角丸四角形 62"/>
          <p:cNvSpPr/>
          <p:nvPr/>
        </p:nvSpPr>
        <p:spPr>
          <a:xfrm>
            <a:off x="4644008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角丸四角形 63"/>
          <p:cNvSpPr/>
          <p:nvPr/>
        </p:nvSpPr>
        <p:spPr>
          <a:xfrm>
            <a:off x="5652120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角丸四角形 64"/>
          <p:cNvSpPr/>
          <p:nvPr/>
        </p:nvSpPr>
        <p:spPr>
          <a:xfrm>
            <a:off x="6660232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角丸四角形 65"/>
          <p:cNvSpPr/>
          <p:nvPr/>
        </p:nvSpPr>
        <p:spPr>
          <a:xfrm>
            <a:off x="7673757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0" name="図 49">
            <a:extLst>
              <a:ext uri="{FF2B5EF4-FFF2-40B4-BE49-F238E27FC236}">
                <a16:creationId xmlns:a16="http://schemas.microsoft.com/office/drawing/2014/main" id="{F8838F8C-BDB4-9040-BF3D-7CB5FEB27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620688"/>
            <a:ext cx="1232297" cy="1051560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4D7C366D-6CCF-5745-A4D7-298F02F03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772816"/>
            <a:ext cx="603250" cy="893704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11CFDF86-8F22-7C44-9C5A-7BD8057F9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772816"/>
            <a:ext cx="603250" cy="893704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C5B0A551-C460-9A42-A990-08B5581EC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3212976"/>
            <a:ext cx="734060" cy="734060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A3F4A2FA-1FB5-5440-A329-1FA5A8369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3212976"/>
            <a:ext cx="734060" cy="734060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DB234993-0116-9D40-A3FC-B6B263214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3212976"/>
            <a:ext cx="734060" cy="734060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A19D9394-755E-7346-81DB-483644BCF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3140968"/>
            <a:ext cx="734060" cy="734060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0183569F-631E-DB42-B188-F7F65A18A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4581128"/>
            <a:ext cx="979144" cy="835536"/>
          </a:xfrm>
          <a:prstGeom prst="rect">
            <a:avLst/>
          </a:prstGeom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B59BF99D-26BE-6A4D-93A0-4557E949E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07" y="5301208"/>
            <a:ext cx="457434" cy="677680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1BB3F181-552E-7F43-AD72-E704517B0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06" y="6021288"/>
            <a:ext cx="670436" cy="670436"/>
          </a:xfrm>
          <a:prstGeom prst="rect">
            <a:avLst/>
          </a:prstGeom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82FBFC4D-2EB3-F449-98C3-0ADD7876B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581128"/>
            <a:ext cx="979144" cy="835536"/>
          </a:xfrm>
          <a:prstGeom prst="rect">
            <a:avLst/>
          </a:prstGeom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3A8FE0DF-AEA5-524A-8698-C33BEA3B2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519" y="5301208"/>
            <a:ext cx="457434" cy="677680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9F74B108-09BF-5D4E-8170-890028B85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4581128"/>
            <a:ext cx="979144" cy="835536"/>
          </a:xfrm>
          <a:prstGeom prst="rect">
            <a:avLst/>
          </a:prstGeom>
        </p:spPr>
      </p:pic>
      <p:pic>
        <p:nvPicPr>
          <p:cNvPr id="74" name="図 73">
            <a:extLst>
              <a:ext uri="{FF2B5EF4-FFF2-40B4-BE49-F238E27FC236}">
                <a16:creationId xmlns:a16="http://schemas.microsoft.com/office/drawing/2014/main" id="{95F6CC4D-A6C1-AE43-B45B-CB5158A31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130" y="6021288"/>
            <a:ext cx="670436" cy="670436"/>
          </a:xfrm>
          <a:prstGeom prst="rect">
            <a:avLst/>
          </a:prstGeom>
        </p:spPr>
      </p:pic>
      <p:pic>
        <p:nvPicPr>
          <p:cNvPr id="75" name="図 74">
            <a:extLst>
              <a:ext uri="{FF2B5EF4-FFF2-40B4-BE49-F238E27FC236}">
                <a16:creationId xmlns:a16="http://schemas.microsoft.com/office/drawing/2014/main" id="{3F61165B-740C-BA47-BD4B-93B158120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4581128"/>
            <a:ext cx="979144" cy="835536"/>
          </a:xfrm>
          <a:prstGeom prst="rect">
            <a:avLst/>
          </a:prstGeom>
        </p:spPr>
      </p:pic>
      <p:pic>
        <p:nvPicPr>
          <p:cNvPr id="79" name="図 78">
            <a:extLst>
              <a:ext uri="{FF2B5EF4-FFF2-40B4-BE49-F238E27FC236}">
                <a16:creationId xmlns:a16="http://schemas.microsoft.com/office/drawing/2014/main" id="{9059575F-9E32-D649-A746-D675B7C2C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533" y="5301208"/>
            <a:ext cx="457434" cy="677680"/>
          </a:xfrm>
          <a:prstGeom prst="rect">
            <a:avLst/>
          </a:prstGeom>
        </p:spPr>
      </p:pic>
      <p:pic>
        <p:nvPicPr>
          <p:cNvPr id="80" name="図 79">
            <a:extLst>
              <a:ext uri="{FF2B5EF4-FFF2-40B4-BE49-F238E27FC236}">
                <a16:creationId xmlns:a16="http://schemas.microsoft.com/office/drawing/2014/main" id="{3519C1C9-F212-6D43-97C8-DFA7A7F47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6021288"/>
            <a:ext cx="670436" cy="670436"/>
          </a:xfrm>
          <a:prstGeom prst="rect">
            <a:avLst/>
          </a:prstGeom>
        </p:spPr>
      </p:pic>
      <p:pic>
        <p:nvPicPr>
          <p:cNvPr id="82" name="図 81">
            <a:extLst>
              <a:ext uri="{FF2B5EF4-FFF2-40B4-BE49-F238E27FC236}">
                <a16:creationId xmlns:a16="http://schemas.microsoft.com/office/drawing/2014/main" id="{12B919F4-1489-474E-9008-11C60567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645" y="5301208"/>
            <a:ext cx="457434" cy="677680"/>
          </a:xfrm>
          <a:prstGeom prst="rect">
            <a:avLst/>
          </a:prstGeom>
        </p:spPr>
      </p:pic>
      <p:pic>
        <p:nvPicPr>
          <p:cNvPr id="86" name="図 85">
            <a:extLst>
              <a:ext uri="{FF2B5EF4-FFF2-40B4-BE49-F238E27FC236}">
                <a16:creationId xmlns:a16="http://schemas.microsoft.com/office/drawing/2014/main" id="{D3F526C3-A9DB-5E44-A35A-1E5A8298D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6021288"/>
            <a:ext cx="670436" cy="67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69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5DEB3F5-CF17-9E4A-9129-2ABF4370C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36" y="4456544"/>
            <a:ext cx="1143000" cy="1143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F088B53-E5B2-6945-9C5A-0123EEFFB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4581128"/>
            <a:ext cx="1143000" cy="1143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6996255-AAC3-0D47-8BB7-15C670336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404664"/>
            <a:ext cx="1530200" cy="11493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3D621F6-1DD3-8A42-A756-D6D734151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956" y="2445524"/>
            <a:ext cx="720080" cy="100632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DB8CA68-14BE-F54F-BF63-82BFDB46C7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3212976"/>
            <a:ext cx="619080" cy="54788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3C63EE1-EC22-E649-908D-1DFA2E3F55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8104" y="2276872"/>
            <a:ext cx="779295" cy="8379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9AFD740-A9BB-2247-8B68-B2EE9382AB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872" y="2852936"/>
            <a:ext cx="1106180" cy="102874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664A2E7-A4DF-6E41-BC12-21D586A0BED7}"/>
              </a:ext>
            </a:extLst>
          </p:cNvPr>
          <p:cNvSpPr txBox="1"/>
          <p:nvPr/>
        </p:nvSpPr>
        <p:spPr>
          <a:xfrm>
            <a:off x="5868144" y="908720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・スーパーで買い物をする</a:t>
            </a:r>
            <a:endParaRPr lang="en-US" altLang="ja-JP"/>
          </a:p>
          <a:p>
            <a:r>
              <a:rPr lang="ja-JP" altLang="en-US"/>
              <a:t>・図書館に本を返却する</a:t>
            </a:r>
            <a:endParaRPr lang="en-US" altLang="ja-JP"/>
          </a:p>
          <a:p>
            <a:r>
              <a:rPr lang="ja-JP" altLang="en-US"/>
              <a:t>・郵便局で手紙を出す</a:t>
            </a:r>
            <a:endParaRPr lang="en-US" altLang="ja-JP"/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BC365B62-D5F3-054E-8CFC-8B62DB152D6D}"/>
              </a:ext>
            </a:extLst>
          </p:cNvPr>
          <p:cNvSpPr/>
          <p:nvPr/>
        </p:nvSpPr>
        <p:spPr>
          <a:xfrm>
            <a:off x="5868144" y="692696"/>
            <a:ext cx="3024336" cy="12241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059EB61A-F1C8-A747-B0E9-B9E0F28E3175}"/>
              </a:ext>
            </a:extLst>
          </p:cNvPr>
          <p:cNvSpPr/>
          <p:nvPr/>
        </p:nvSpPr>
        <p:spPr>
          <a:xfrm>
            <a:off x="6444208" y="404664"/>
            <a:ext cx="1728192" cy="495672"/>
          </a:xfrm>
          <a:prstGeom prst="roundRect">
            <a:avLst>
              <a:gd name="adj" fmla="val 474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タスクリスト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C868598-06A8-3A45-8D7A-8901755108AC}"/>
              </a:ext>
            </a:extLst>
          </p:cNvPr>
          <p:cNvSpPr txBox="1"/>
          <p:nvPr/>
        </p:nvSpPr>
        <p:spPr>
          <a:xfrm>
            <a:off x="2123728" y="580526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どういう順序でこなすべきか？</a:t>
            </a:r>
          </a:p>
        </p:txBody>
      </p:sp>
    </p:spTree>
    <p:extLst>
      <p:ext uri="{BB962C8B-B14F-4D97-AF65-F5344CB8AC3E}">
        <p14:creationId xmlns:p14="http://schemas.microsoft.com/office/powerpoint/2010/main" val="881856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FC6C6FB-2DCE-3844-BD1D-94994ED0A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3140968"/>
            <a:ext cx="735404" cy="73540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35EEA96-DE46-DB43-B423-C34AE7B84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140968"/>
            <a:ext cx="735404" cy="73540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B1ADC75-575B-654C-B540-190F8AF0A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88" y="3138506"/>
            <a:ext cx="984528" cy="73949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9B58F36-5485-004F-AF9B-02EDD8DC8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3140968"/>
            <a:ext cx="789856" cy="73456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1A2FC45-F929-7C47-931D-9C389C742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408" y="3140968"/>
            <a:ext cx="789856" cy="7345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35B8007-8F1C-2A4B-AD61-28FDFAFAA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632" y="2636912"/>
            <a:ext cx="628041" cy="55581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CD80BF3-C1F0-B84F-9141-1314A3B7E9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8905" y="1852140"/>
            <a:ext cx="648072" cy="69685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3E7D2F1-EAD8-6747-B43D-988ABC4603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3888" y="2636912"/>
            <a:ext cx="594925" cy="57112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D9AAF06-BC27-9940-BA59-555ADCF32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888" y="2060848"/>
            <a:ext cx="628041" cy="55581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A587C2A-E228-C445-BA04-9CC358604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3161" y="1276076"/>
            <a:ext cx="648072" cy="69685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3BB88A5D-D2D8-8D47-B0D3-B760DC303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120" y="2636912"/>
            <a:ext cx="594925" cy="57112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A3E7AE30-1B3C-FE4B-9442-A8ED3EB54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120" y="2060848"/>
            <a:ext cx="628041" cy="55581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507CBDB-6BDA-0248-846C-04971CE0C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4328" y="2564904"/>
            <a:ext cx="594925" cy="571128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89E19D3-A68A-574B-92C5-CAC8CC2FBA04}"/>
              </a:ext>
            </a:extLst>
          </p:cNvPr>
          <p:cNvSpPr txBox="1"/>
          <p:nvPr/>
        </p:nvSpPr>
        <p:spPr>
          <a:xfrm>
            <a:off x="107504" y="22048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持ち物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4AF4498E-2CC5-4946-9F8B-41B4032A7A7A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897360" y="3508251"/>
            <a:ext cx="12229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99FDEFC-E29C-614A-8BF1-2496126D1925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3104816" y="3508251"/>
            <a:ext cx="1467184" cy="4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DF1E11C2-C041-1A47-AA39-83E07D96117F}"/>
              </a:ext>
            </a:extLst>
          </p:cNvPr>
          <p:cNvCxnSpPr>
            <a:cxnSpLocks/>
            <a:stCxn id="3" idx="3"/>
            <a:endCxn id="2" idx="1"/>
          </p:cNvCxnSpPr>
          <p:nvPr/>
        </p:nvCxnSpPr>
        <p:spPr>
          <a:xfrm>
            <a:off x="5307404" y="3508670"/>
            <a:ext cx="12088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C36D18C8-6879-4047-A2AC-83B84071A881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7251620" y="3508251"/>
            <a:ext cx="992788" cy="4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図 28">
            <a:extLst>
              <a:ext uri="{FF2B5EF4-FFF2-40B4-BE49-F238E27FC236}">
                <a16:creationId xmlns:a16="http://schemas.microsoft.com/office/drawing/2014/main" id="{4C3F3A7E-D045-1445-A25A-41D420DF4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288" y="5771303"/>
            <a:ext cx="735404" cy="735404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60137590-596E-A645-AE1D-5EF532200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620" y="5771303"/>
            <a:ext cx="735404" cy="735404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F521383B-7C55-7742-B6E2-D6C305FE2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952" y="5769260"/>
            <a:ext cx="984528" cy="739490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2DA7EC0C-2957-474F-BFE5-E66E0B274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5771722"/>
            <a:ext cx="789856" cy="734566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21601947-9D40-5946-AF4C-940C4DA8A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408" y="5771722"/>
            <a:ext cx="789856" cy="734566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A8BC50E6-4F97-904F-843F-4A713E7808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16" y="5229200"/>
            <a:ext cx="628041" cy="555816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09E0FED2-1537-334A-8445-F88DEB709D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889" y="4444428"/>
            <a:ext cx="648072" cy="696852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C17F1945-EF2A-9B4F-BB14-E7BD6FBCD1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3848" y="5013176"/>
            <a:ext cx="648072" cy="696852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DAF8D7E8-B532-6A47-B414-BE4EF161D9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8304" y="5157192"/>
            <a:ext cx="594925" cy="57112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7562C2B6-6221-E142-B3B9-BBE2A5E39757}"/>
              </a:ext>
            </a:extLst>
          </p:cNvPr>
          <p:cNvCxnSpPr>
            <a:cxnSpLocks/>
            <a:stCxn id="32" idx="3"/>
            <a:endCxn id="29" idx="1"/>
          </p:cNvCxnSpPr>
          <p:nvPr/>
        </p:nvCxnSpPr>
        <p:spPr>
          <a:xfrm>
            <a:off x="897360" y="6139005"/>
            <a:ext cx="12229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A64EC4B-D4DB-BE4F-BD5C-E63C5F67D6D6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2855692" y="6139005"/>
            <a:ext cx="12229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F70C1B0B-45A0-7E41-83EA-215D9F3518EE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4814024" y="6139005"/>
            <a:ext cx="12229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551652AD-8AF1-4944-B898-4379CCFE8B44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7021480" y="6139005"/>
            <a:ext cx="12229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C7B6BCBB-CBEF-A84D-8254-038931D6B528}"/>
              </a:ext>
            </a:extLst>
          </p:cNvPr>
          <p:cNvSpPr txBox="1"/>
          <p:nvPr/>
        </p:nvSpPr>
        <p:spPr>
          <a:xfrm>
            <a:off x="107504" y="48691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持ち物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3F4EFBAB-6B74-A946-823C-7B9685A1DC84}"/>
              </a:ext>
            </a:extLst>
          </p:cNvPr>
          <p:cNvSpPr txBox="1"/>
          <p:nvPr/>
        </p:nvSpPr>
        <p:spPr>
          <a:xfrm>
            <a:off x="5868144" y="62068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・スーパーで買い物をする</a:t>
            </a:r>
            <a:endParaRPr lang="en-US" altLang="ja-JP"/>
          </a:p>
          <a:p>
            <a:r>
              <a:rPr lang="ja-JP" altLang="en-US"/>
              <a:t>・図書館に本を返却する</a:t>
            </a:r>
            <a:endParaRPr lang="en-US" altLang="ja-JP"/>
          </a:p>
          <a:p>
            <a:r>
              <a:rPr lang="ja-JP" altLang="en-US"/>
              <a:t>・郵便局で手紙を出す</a:t>
            </a:r>
            <a:endParaRPr lang="en-US" altLang="ja-JP"/>
          </a:p>
        </p:txBody>
      </p:sp>
      <p:sp>
        <p:nvSpPr>
          <p:cNvPr id="52" name="角丸四角形 51">
            <a:extLst>
              <a:ext uri="{FF2B5EF4-FFF2-40B4-BE49-F238E27FC236}">
                <a16:creationId xmlns:a16="http://schemas.microsoft.com/office/drawing/2014/main" id="{E099F3E0-D380-8449-B0AB-11B8D841F1DD}"/>
              </a:ext>
            </a:extLst>
          </p:cNvPr>
          <p:cNvSpPr/>
          <p:nvPr/>
        </p:nvSpPr>
        <p:spPr>
          <a:xfrm>
            <a:off x="5868144" y="404664"/>
            <a:ext cx="3024336" cy="12241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角丸四角形 52">
            <a:extLst>
              <a:ext uri="{FF2B5EF4-FFF2-40B4-BE49-F238E27FC236}">
                <a16:creationId xmlns:a16="http://schemas.microsoft.com/office/drawing/2014/main" id="{0DC01871-E029-0C4D-B8B3-DAF65A37588F}"/>
              </a:ext>
            </a:extLst>
          </p:cNvPr>
          <p:cNvSpPr/>
          <p:nvPr/>
        </p:nvSpPr>
        <p:spPr>
          <a:xfrm>
            <a:off x="6444208" y="116632"/>
            <a:ext cx="1728192" cy="495672"/>
          </a:xfrm>
          <a:prstGeom prst="roundRect">
            <a:avLst>
              <a:gd name="adj" fmla="val 474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タスクリスト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140ED90-F159-C34A-BDE2-758A53FA6E1B}"/>
              </a:ext>
            </a:extLst>
          </p:cNvPr>
          <p:cNvSpPr txBox="1"/>
          <p:nvPr/>
        </p:nvSpPr>
        <p:spPr>
          <a:xfrm>
            <a:off x="2051720" y="285293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買い物</a:t>
            </a:r>
            <a:r>
              <a:rPr lang="ja-JP" altLang="en-US" sz="1400"/>
              <a:t>をする</a:t>
            </a:r>
            <a:endParaRPr kumimoji="1" lang="ja-JP" altLang="en-US" sz="140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F0764C85-EE55-6E4D-A768-66EC729D75DF}"/>
              </a:ext>
            </a:extLst>
          </p:cNvPr>
          <p:cNvSpPr txBox="1"/>
          <p:nvPr/>
        </p:nvSpPr>
        <p:spPr>
          <a:xfrm>
            <a:off x="4427984" y="285293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手紙を出す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E3DA1736-23C3-0849-B6E9-663F3F4E724B}"/>
              </a:ext>
            </a:extLst>
          </p:cNvPr>
          <p:cNvSpPr txBox="1"/>
          <p:nvPr/>
        </p:nvSpPr>
        <p:spPr>
          <a:xfrm>
            <a:off x="6444208" y="285293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本を返す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4998BF2C-5F34-A245-A33B-0E88B9D6B4AD}"/>
              </a:ext>
            </a:extLst>
          </p:cNvPr>
          <p:cNvSpPr txBox="1"/>
          <p:nvPr/>
        </p:nvSpPr>
        <p:spPr>
          <a:xfrm>
            <a:off x="5940152" y="551723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買い物</a:t>
            </a:r>
            <a:r>
              <a:rPr lang="ja-JP" altLang="en-US" sz="1400"/>
              <a:t>をする</a:t>
            </a:r>
            <a:endParaRPr kumimoji="1" lang="ja-JP" altLang="en-US" sz="140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2F93FB0-EEFB-2C46-AFC8-64183CD3DFA7}"/>
              </a:ext>
            </a:extLst>
          </p:cNvPr>
          <p:cNvSpPr txBox="1"/>
          <p:nvPr/>
        </p:nvSpPr>
        <p:spPr>
          <a:xfrm>
            <a:off x="2051720" y="551723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本を返す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C0AB107-8373-3A45-9FBA-C563D94C167B}"/>
              </a:ext>
            </a:extLst>
          </p:cNvPr>
          <p:cNvSpPr txBox="1"/>
          <p:nvPr/>
        </p:nvSpPr>
        <p:spPr>
          <a:xfrm>
            <a:off x="3923928" y="544522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手紙を出す</a:t>
            </a:r>
          </a:p>
        </p:txBody>
      </p:sp>
    </p:spTree>
    <p:extLst>
      <p:ext uri="{BB962C8B-B14F-4D97-AF65-F5344CB8AC3E}">
        <p14:creationId xmlns:p14="http://schemas.microsoft.com/office/powerpoint/2010/main" val="2409093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3BD10D2-8413-3441-ADCA-8A7537E92220}"/>
              </a:ext>
            </a:extLst>
          </p:cNvPr>
          <p:cNvSpPr txBox="1"/>
          <p:nvPr/>
        </p:nvSpPr>
        <p:spPr>
          <a:xfrm>
            <a:off x="3474720" y="314960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最短経路探索</a:t>
            </a:r>
            <a:r>
              <a:rPr kumimoji="1" lang="ja-JP" altLang="en-US" sz="2000"/>
              <a:t>問題</a:t>
            </a:r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0E415F5E-F632-0944-83AD-E6D233AAFA7F}"/>
              </a:ext>
            </a:extLst>
          </p:cNvPr>
          <p:cNvSpPr/>
          <p:nvPr/>
        </p:nvSpPr>
        <p:spPr>
          <a:xfrm>
            <a:off x="2082800" y="2509520"/>
            <a:ext cx="375920" cy="3352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BB3F5A8A-039A-E84A-AE65-E832B9702E40}"/>
              </a:ext>
            </a:extLst>
          </p:cNvPr>
          <p:cNvSpPr/>
          <p:nvPr/>
        </p:nvSpPr>
        <p:spPr>
          <a:xfrm>
            <a:off x="3190240" y="176784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B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5A18CD47-9BB9-B94E-9D4F-A113665A6FE7}"/>
              </a:ext>
            </a:extLst>
          </p:cNvPr>
          <p:cNvSpPr/>
          <p:nvPr/>
        </p:nvSpPr>
        <p:spPr>
          <a:xfrm>
            <a:off x="3190240" y="320040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5A05C399-86D2-E344-9F9A-58ED297D3B16}"/>
              </a:ext>
            </a:extLst>
          </p:cNvPr>
          <p:cNvSpPr/>
          <p:nvPr/>
        </p:nvSpPr>
        <p:spPr>
          <a:xfrm>
            <a:off x="4348480" y="100584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D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E6392A16-07C2-1543-ACB5-BEA7A1E9F41D}"/>
              </a:ext>
            </a:extLst>
          </p:cNvPr>
          <p:cNvSpPr/>
          <p:nvPr/>
        </p:nvSpPr>
        <p:spPr>
          <a:xfrm>
            <a:off x="4348480" y="243840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E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BE5C878F-6EA5-294F-A021-FCAA83CE5837}"/>
              </a:ext>
            </a:extLst>
          </p:cNvPr>
          <p:cNvSpPr/>
          <p:nvPr/>
        </p:nvSpPr>
        <p:spPr>
          <a:xfrm>
            <a:off x="4348480" y="378968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F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C145A07F-63F1-4A4F-BBD8-CB7E0A64913B}"/>
              </a:ext>
            </a:extLst>
          </p:cNvPr>
          <p:cNvSpPr/>
          <p:nvPr/>
        </p:nvSpPr>
        <p:spPr>
          <a:xfrm>
            <a:off x="5445760" y="174752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G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55B08A19-11EA-394A-8011-5677DCB4670E}"/>
              </a:ext>
            </a:extLst>
          </p:cNvPr>
          <p:cNvSpPr/>
          <p:nvPr/>
        </p:nvSpPr>
        <p:spPr>
          <a:xfrm>
            <a:off x="5445760" y="318008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H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27560531-80BF-8743-A0C1-498A3F0BA814}"/>
              </a:ext>
            </a:extLst>
          </p:cNvPr>
          <p:cNvSpPr/>
          <p:nvPr/>
        </p:nvSpPr>
        <p:spPr>
          <a:xfrm>
            <a:off x="6685280" y="2489200"/>
            <a:ext cx="375920" cy="33528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I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3ABDCB3-8709-A144-875A-BE4A4E41AC20}"/>
              </a:ext>
            </a:extLst>
          </p:cNvPr>
          <p:cNvCxnSpPr>
            <a:cxnSpLocks/>
            <a:stCxn id="7" idx="7"/>
            <a:endCxn id="39" idx="2"/>
          </p:cNvCxnSpPr>
          <p:nvPr/>
        </p:nvCxnSpPr>
        <p:spPr>
          <a:xfrm flipV="1">
            <a:off x="2403668" y="1935480"/>
            <a:ext cx="786572" cy="6231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DAADE34-D95B-B747-B753-A3F7D36530F3}"/>
              </a:ext>
            </a:extLst>
          </p:cNvPr>
          <p:cNvCxnSpPr>
            <a:cxnSpLocks/>
            <a:stCxn id="39" idx="7"/>
            <a:endCxn id="47" idx="2"/>
          </p:cNvCxnSpPr>
          <p:nvPr/>
        </p:nvCxnSpPr>
        <p:spPr>
          <a:xfrm flipV="1">
            <a:off x="3511108" y="1173480"/>
            <a:ext cx="837372" cy="6434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496B43E6-C0A4-BD43-BEAB-46CB0341AC04}"/>
              </a:ext>
            </a:extLst>
          </p:cNvPr>
          <p:cNvCxnSpPr>
            <a:cxnSpLocks/>
            <a:stCxn id="47" idx="6"/>
            <a:endCxn id="50" idx="1"/>
          </p:cNvCxnSpPr>
          <p:nvPr/>
        </p:nvCxnSpPr>
        <p:spPr>
          <a:xfrm>
            <a:off x="4724400" y="1173480"/>
            <a:ext cx="776412" cy="6231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982F76F0-1AC1-AE4E-9C22-3F982C8850DB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5821680" y="1915160"/>
            <a:ext cx="918652" cy="6231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B99ED5AF-D6AB-8A42-B79C-523FEF534A45}"/>
              </a:ext>
            </a:extLst>
          </p:cNvPr>
          <p:cNvCxnSpPr>
            <a:stCxn id="7" idx="5"/>
            <a:endCxn id="46" idx="2"/>
          </p:cNvCxnSpPr>
          <p:nvPr/>
        </p:nvCxnSpPr>
        <p:spPr>
          <a:xfrm>
            <a:off x="2403668" y="2795699"/>
            <a:ext cx="786572" cy="5723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8EB52833-AF8C-D94C-9697-207362256D08}"/>
              </a:ext>
            </a:extLst>
          </p:cNvPr>
          <p:cNvCxnSpPr>
            <a:stCxn id="46" idx="5"/>
            <a:endCxn id="49" idx="2"/>
          </p:cNvCxnSpPr>
          <p:nvPr/>
        </p:nvCxnSpPr>
        <p:spPr>
          <a:xfrm>
            <a:off x="3511108" y="3486579"/>
            <a:ext cx="837372" cy="4707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FBA65CFD-B716-4A4F-8511-1905D7692CBC}"/>
              </a:ext>
            </a:extLst>
          </p:cNvPr>
          <p:cNvCxnSpPr>
            <a:stCxn id="49" idx="6"/>
            <a:endCxn id="51" idx="3"/>
          </p:cNvCxnSpPr>
          <p:nvPr/>
        </p:nvCxnSpPr>
        <p:spPr>
          <a:xfrm flipV="1">
            <a:off x="4724400" y="3466259"/>
            <a:ext cx="776412" cy="4910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BA17DB01-6E4E-894A-BCDD-7B9FC615F489}"/>
              </a:ext>
            </a:extLst>
          </p:cNvPr>
          <p:cNvCxnSpPr>
            <a:stCxn id="51" idx="6"/>
            <a:endCxn id="52" idx="3"/>
          </p:cNvCxnSpPr>
          <p:nvPr/>
        </p:nvCxnSpPr>
        <p:spPr>
          <a:xfrm flipV="1">
            <a:off x="5821680" y="2775379"/>
            <a:ext cx="918652" cy="5723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A474C5F1-5DCF-024C-A19D-36E3C0B51CAF}"/>
              </a:ext>
            </a:extLst>
          </p:cNvPr>
          <p:cNvCxnSpPr>
            <a:stCxn id="39" idx="6"/>
            <a:endCxn id="48" idx="1"/>
          </p:cNvCxnSpPr>
          <p:nvPr/>
        </p:nvCxnSpPr>
        <p:spPr>
          <a:xfrm>
            <a:off x="3566160" y="1935480"/>
            <a:ext cx="837372" cy="5520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6EEDBE19-327A-9846-AE2E-4BB22E595191}"/>
              </a:ext>
            </a:extLst>
          </p:cNvPr>
          <p:cNvCxnSpPr>
            <a:cxnSpLocks/>
            <a:stCxn id="46" idx="7"/>
            <a:endCxn id="48" idx="3"/>
          </p:cNvCxnSpPr>
          <p:nvPr/>
        </p:nvCxnSpPr>
        <p:spPr>
          <a:xfrm flipV="1">
            <a:off x="3511108" y="2724579"/>
            <a:ext cx="892424" cy="5249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A01E2220-65FF-8C43-AF39-3650269F82FE}"/>
              </a:ext>
            </a:extLst>
          </p:cNvPr>
          <p:cNvCxnSpPr>
            <a:stCxn id="48" idx="7"/>
            <a:endCxn id="50" idx="3"/>
          </p:cNvCxnSpPr>
          <p:nvPr/>
        </p:nvCxnSpPr>
        <p:spPr>
          <a:xfrm flipV="1">
            <a:off x="4669348" y="2033699"/>
            <a:ext cx="831464" cy="4538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4C529988-150B-1549-A9AD-7CDAA7622ECF}"/>
              </a:ext>
            </a:extLst>
          </p:cNvPr>
          <p:cNvCxnSpPr>
            <a:stCxn id="48" idx="5"/>
            <a:endCxn id="51" idx="1"/>
          </p:cNvCxnSpPr>
          <p:nvPr/>
        </p:nvCxnSpPr>
        <p:spPr>
          <a:xfrm>
            <a:off x="4669348" y="2724579"/>
            <a:ext cx="831464" cy="5046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6120C16B-304E-4747-8EB7-07A4F402DE11}"/>
              </a:ext>
            </a:extLst>
          </p:cNvPr>
          <p:cNvSpPr txBox="1"/>
          <p:nvPr/>
        </p:nvSpPr>
        <p:spPr>
          <a:xfrm>
            <a:off x="2631440" y="19405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14A05397-2BC9-6944-9DE0-798AC41DDC0F}"/>
              </a:ext>
            </a:extLst>
          </p:cNvPr>
          <p:cNvSpPr txBox="1"/>
          <p:nvPr/>
        </p:nvSpPr>
        <p:spPr>
          <a:xfrm>
            <a:off x="2600960" y="3048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7</a:t>
            </a:r>
            <a:endParaRPr kumimoji="1" lang="ja-JP" altLang="en-US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4EBB9032-34DD-8347-853A-A53D4A8E8C75}"/>
              </a:ext>
            </a:extLst>
          </p:cNvPr>
          <p:cNvSpPr txBox="1"/>
          <p:nvPr/>
        </p:nvSpPr>
        <p:spPr>
          <a:xfrm>
            <a:off x="3708400" y="1209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8</a:t>
            </a:r>
            <a:endParaRPr kumimoji="1" lang="ja-JP" altLang="en-US"/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E3FAC8E8-A265-744B-96AD-761E6AC37960}"/>
              </a:ext>
            </a:extLst>
          </p:cNvPr>
          <p:cNvSpPr txBox="1"/>
          <p:nvPr/>
        </p:nvSpPr>
        <p:spPr>
          <a:xfrm>
            <a:off x="3921760" y="1930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7C279A76-7D63-E54E-8351-D7DEBC6DA368}"/>
              </a:ext>
            </a:extLst>
          </p:cNvPr>
          <p:cNvSpPr txBox="1"/>
          <p:nvPr/>
        </p:nvSpPr>
        <p:spPr>
          <a:xfrm>
            <a:off x="3759200" y="27025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44FB53E-6E00-DB48-BFA4-A1623306695E}"/>
              </a:ext>
            </a:extLst>
          </p:cNvPr>
          <p:cNvSpPr txBox="1"/>
          <p:nvPr/>
        </p:nvSpPr>
        <p:spPr>
          <a:xfrm>
            <a:off x="3769360" y="3688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endParaRPr kumimoji="1" lang="ja-JP" altLang="en-US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E241C17A-70EF-9A4E-B150-F4FF58463A3C}"/>
              </a:ext>
            </a:extLst>
          </p:cNvPr>
          <p:cNvSpPr txBox="1"/>
          <p:nvPr/>
        </p:nvSpPr>
        <p:spPr>
          <a:xfrm>
            <a:off x="5222240" y="12395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15</a:t>
            </a:r>
            <a:endParaRPr kumimoji="1" lang="ja-JP" altLang="en-US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4984DFF0-1CF3-4F40-8355-6EF933C153A3}"/>
              </a:ext>
            </a:extLst>
          </p:cNvPr>
          <p:cNvSpPr txBox="1"/>
          <p:nvPr/>
        </p:nvSpPr>
        <p:spPr>
          <a:xfrm>
            <a:off x="5008880" y="22555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10</a:t>
            </a:r>
            <a:endParaRPr kumimoji="1" lang="ja-JP" altLang="en-US"/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52A88DCC-D11C-9F4C-8B6A-C7AC45DBF0E1}"/>
              </a:ext>
            </a:extLst>
          </p:cNvPr>
          <p:cNvSpPr txBox="1"/>
          <p:nvPr/>
        </p:nvSpPr>
        <p:spPr>
          <a:xfrm>
            <a:off x="4775200" y="29159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12</a:t>
            </a:r>
            <a:endParaRPr kumimoji="1" lang="ja-JP" altLang="en-US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5FB2B90C-ABCD-694B-AFF2-20370E0A4539}"/>
              </a:ext>
            </a:extLst>
          </p:cNvPr>
          <p:cNvSpPr txBox="1"/>
          <p:nvPr/>
        </p:nvSpPr>
        <p:spPr>
          <a:xfrm>
            <a:off x="6289040" y="1960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</a:t>
            </a:r>
            <a:endParaRPr kumimoji="1" lang="ja-JP" altLang="en-US"/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74D674A7-CBBF-D943-8487-56E3E2E48457}"/>
              </a:ext>
            </a:extLst>
          </p:cNvPr>
          <p:cNvSpPr txBox="1"/>
          <p:nvPr/>
        </p:nvSpPr>
        <p:spPr>
          <a:xfrm>
            <a:off x="5008880" y="3677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</a:t>
            </a:r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03F16161-FDF9-0E49-B590-F5E60A37B1A2}"/>
              </a:ext>
            </a:extLst>
          </p:cNvPr>
          <p:cNvSpPr txBox="1"/>
          <p:nvPr/>
        </p:nvSpPr>
        <p:spPr>
          <a:xfrm>
            <a:off x="6258560" y="3088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2</a:t>
            </a:r>
            <a:endParaRPr kumimoji="1" lang="ja-JP" altLang="en-US"/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3DEFAD7B-A29D-924A-82C5-43E96B104C01}"/>
              </a:ext>
            </a:extLst>
          </p:cNvPr>
          <p:cNvSpPr/>
          <p:nvPr/>
        </p:nvSpPr>
        <p:spPr>
          <a:xfrm>
            <a:off x="2895600" y="4426466"/>
            <a:ext cx="375920" cy="3352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0" name="円/楕円 89">
            <a:extLst>
              <a:ext uri="{FF2B5EF4-FFF2-40B4-BE49-F238E27FC236}">
                <a16:creationId xmlns:a16="http://schemas.microsoft.com/office/drawing/2014/main" id="{3046352A-F558-FD43-B7C5-5D96ED854A84}"/>
              </a:ext>
            </a:extLst>
          </p:cNvPr>
          <p:cNvSpPr/>
          <p:nvPr/>
        </p:nvSpPr>
        <p:spPr>
          <a:xfrm>
            <a:off x="3911600" y="4426466"/>
            <a:ext cx="375920" cy="33528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I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0FBCDE8E-9E67-C340-A74D-297E7B41FA8F}"/>
              </a:ext>
            </a:extLst>
          </p:cNvPr>
          <p:cNvSpPr txBox="1"/>
          <p:nvPr/>
        </p:nvSpPr>
        <p:spPr>
          <a:xfrm>
            <a:off x="3291840" y="44094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から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5ADC4E2D-A0DE-5E4A-B099-4F642F8F4EDE}"/>
              </a:ext>
            </a:extLst>
          </p:cNvPr>
          <p:cNvSpPr txBox="1"/>
          <p:nvPr/>
        </p:nvSpPr>
        <p:spPr>
          <a:xfrm>
            <a:off x="4348480" y="44094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まで行きたい</a:t>
            </a:r>
            <a:endParaRPr kumimoji="1" lang="en-US" altLang="ja-JP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2E2D32F-DD46-EF49-ADE8-D0F51E637D71}"/>
              </a:ext>
            </a:extLst>
          </p:cNvPr>
          <p:cNvSpPr/>
          <p:nvPr/>
        </p:nvSpPr>
        <p:spPr>
          <a:xfrm>
            <a:off x="2256279" y="4869934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その際、辺のコストの合計を最小にしたい</a:t>
            </a:r>
          </a:p>
        </p:txBody>
      </p:sp>
    </p:spTree>
    <p:extLst>
      <p:ext uri="{BB962C8B-B14F-4D97-AF65-F5344CB8AC3E}">
        <p14:creationId xmlns:p14="http://schemas.microsoft.com/office/powerpoint/2010/main" val="2272938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F441E7A-83CE-DC41-BC6D-D1F7354E8BCD}"/>
              </a:ext>
            </a:extLst>
          </p:cNvPr>
          <p:cNvSpPr txBox="1"/>
          <p:nvPr/>
        </p:nvSpPr>
        <p:spPr>
          <a:xfrm>
            <a:off x="3474720" y="314960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最短経路探索</a:t>
            </a:r>
            <a:r>
              <a:rPr kumimoji="1" lang="ja-JP" altLang="en-US" sz="2000"/>
              <a:t>問題</a:t>
            </a:r>
            <a:endParaRPr kumimoji="1" lang="ja-JP" altLang="en-US"/>
          </a:p>
        </p:txBody>
      </p:sp>
      <p:sp>
        <p:nvSpPr>
          <p:cNvPr id="3" name="円/楕円 2">
            <a:extLst>
              <a:ext uri="{FF2B5EF4-FFF2-40B4-BE49-F238E27FC236}">
                <a16:creationId xmlns:a16="http://schemas.microsoft.com/office/drawing/2014/main" id="{3434E037-066C-0041-B7E1-B8D25CECE696}"/>
              </a:ext>
            </a:extLst>
          </p:cNvPr>
          <p:cNvSpPr/>
          <p:nvPr/>
        </p:nvSpPr>
        <p:spPr>
          <a:xfrm>
            <a:off x="2082800" y="2509520"/>
            <a:ext cx="375920" cy="3352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78928EDC-FAE2-B44E-B943-932711AF85D1}"/>
              </a:ext>
            </a:extLst>
          </p:cNvPr>
          <p:cNvSpPr/>
          <p:nvPr/>
        </p:nvSpPr>
        <p:spPr>
          <a:xfrm>
            <a:off x="3190240" y="176784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B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5053614F-1413-BE4B-8965-00155C812B54}"/>
              </a:ext>
            </a:extLst>
          </p:cNvPr>
          <p:cNvSpPr/>
          <p:nvPr/>
        </p:nvSpPr>
        <p:spPr>
          <a:xfrm>
            <a:off x="3190240" y="320040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C66A453F-305F-D34D-8C26-F8B213CE14B3}"/>
              </a:ext>
            </a:extLst>
          </p:cNvPr>
          <p:cNvSpPr/>
          <p:nvPr/>
        </p:nvSpPr>
        <p:spPr>
          <a:xfrm>
            <a:off x="4348480" y="100584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D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BDE6FFFC-4ABE-3845-A36A-9D8E7E8FA93C}"/>
              </a:ext>
            </a:extLst>
          </p:cNvPr>
          <p:cNvSpPr/>
          <p:nvPr/>
        </p:nvSpPr>
        <p:spPr>
          <a:xfrm>
            <a:off x="4348480" y="243840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E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1835E599-7926-F04B-9052-6F9577C4C967}"/>
              </a:ext>
            </a:extLst>
          </p:cNvPr>
          <p:cNvSpPr/>
          <p:nvPr/>
        </p:nvSpPr>
        <p:spPr>
          <a:xfrm>
            <a:off x="4348480" y="378968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F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E1F3A624-B66A-3546-AD5F-19766FDE7CFE}"/>
              </a:ext>
            </a:extLst>
          </p:cNvPr>
          <p:cNvSpPr/>
          <p:nvPr/>
        </p:nvSpPr>
        <p:spPr>
          <a:xfrm>
            <a:off x="5445760" y="174752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G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CEE16042-3DA0-6546-AA9F-A43E395C60C3}"/>
              </a:ext>
            </a:extLst>
          </p:cNvPr>
          <p:cNvSpPr/>
          <p:nvPr/>
        </p:nvSpPr>
        <p:spPr>
          <a:xfrm>
            <a:off x="5445760" y="318008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H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C5B2F20F-75DF-EA44-A0ED-EF671BEBB7B7}"/>
              </a:ext>
            </a:extLst>
          </p:cNvPr>
          <p:cNvSpPr/>
          <p:nvPr/>
        </p:nvSpPr>
        <p:spPr>
          <a:xfrm>
            <a:off x="6685280" y="2489200"/>
            <a:ext cx="375920" cy="33528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I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0C6D73D4-4303-BE49-8710-38247C2EE173}"/>
              </a:ext>
            </a:extLst>
          </p:cNvPr>
          <p:cNvCxnSpPr>
            <a:cxnSpLocks/>
            <a:stCxn id="3" idx="7"/>
            <a:endCxn id="4" idx="2"/>
          </p:cNvCxnSpPr>
          <p:nvPr/>
        </p:nvCxnSpPr>
        <p:spPr>
          <a:xfrm flipV="1">
            <a:off x="2403668" y="1935480"/>
            <a:ext cx="786572" cy="6231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FFA4E0F-81C5-7C48-BED4-169DA79F7A3B}"/>
              </a:ext>
            </a:extLst>
          </p:cNvPr>
          <p:cNvCxnSpPr>
            <a:cxnSpLocks/>
            <a:stCxn id="4" idx="7"/>
            <a:endCxn id="6" idx="2"/>
          </p:cNvCxnSpPr>
          <p:nvPr/>
        </p:nvCxnSpPr>
        <p:spPr>
          <a:xfrm flipV="1">
            <a:off x="3511108" y="1173480"/>
            <a:ext cx="837372" cy="6434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641D195-8693-5848-AD1E-89A5C3298C45}"/>
              </a:ext>
            </a:extLst>
          </p:cNvPr>
          <p:cNvCxnSpPr>
            <a:cxnSpLocks/>
            <a:stCxn id="6" idx="6"/>
            <a:endCxn id="9" idx="1"/>
          </p:cNvCxnSpPr>
          <p:nvPr/>
        </p:nvCxnSpPr>
        <p:spPr>
          <a:xfrm>
            <a:off x="4724400" y="1173480"/>
            <a:ext cx="776412" cy="6231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52364D65-A87C-1C44-9194-D11BCB082C30}"/>
              </a:ext>
            </a:extLst>
          </p:cNvPr>
          <p:cNvCxnSpPr>
            <a:cxnSpLocks/>
            <a:stCxn id="9" idx="6"/>
            <a:endCxn id="11" idx="1"/>
          </p:cNvCxnSpPr>
          <p:nvPr/>
        </p:nvCxnSpPr>
        <p:spPr>
          <a:xfrm>
            <a:off x="5821680" y="1915160"/>
            <a:ext cx="918652" cy="6231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4A1FB297-9150-7E4E-8222-4A3B96B36F57}"/>
              </a:ext>
            </a:extLst>
          </p:cNvPr>
          <p:cNvCxnSpPr>
            <a:stCxn id="3" idx="5"/>
            <a:endCxn id="5" idx="2"/>
          </p:cNvCxnSpPr>
          <p:nvPr/>
        </p:nvCxnSpPr>
        <p:spPr>
          <a:xfrm>
            <a:off x="2403668" y="2795699"/>
            <a:ext cx="786572" cy="5723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528306ED-C7D2-204E-AFC8-0AAA2806B8FF}"/>
              </a:ext>
            </a:extLst>
          </p:cNvPr>
          <p:cNvCxnSpPr>
            <a:stCxn id="5" idx="5"/>
            <a:endCxn id="8" idx="2"/>
          </p:cNvCxnSpPr>
          <p:nvPr/>
        </p:nvCxnSpPr>
        <p:spPr>
          <a:xfrm>
            <a:off x="3511108" y="3486579"/>
            <a:ext cx="837372" cy="4707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0C7A0C14-1B3D-2741-B2DD-744E6C63668F}"/>
              </a:ext>
            </a:extLst>
          </p:cNvPr>
          <p:cNvCxnSpPr>
            <a:stCxn id="8" idx="6"/>
            <a:endCxn id="10" idx="3"/>
          </p:cNvCxnSpPr>
          <p:nvPr/>
        </p:nvCxnSpPr>
        <p:spPr>
          <a:xfrm flipV="1">
            <a:off x="4724400" y="3466259"/>
            <a:ext cx="776412" cy="49106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599FDA3E-CC96-7A4F-8D75-8B5C82247FE3}"/>
              </a:ext>
            </a:extLst>
          </p:cNvPr>
          <p:cNvCxnSpPr>
            <a:stCxn id="10" idx="6"/>
            <a:endCxn id="11" idx="3"/>
          </p:cNvCxnSpPr>
          <p:nvPr/>
        </p:nvCxnSpPr>
        <p:spPr>
          <a:xfrm flipV="1">
            <a:off x="5821680" y="2775379"/>
            <a:ext cx="918652" cy="5723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67F4ED4-05BB-9649-B9A9-11D64A4721DC}"/>
              </a:ext>
            </a:extLst>
          </p:cNvPr>
          <p:cNvCxnSpPr>
            <a:stCxn id="4" idx="6"/>
            <a:endCxn id="7" idx="1"/>
          </p:cNvCxnSpPr>
          <p:nvPr/>
        </p:nvCxnSpPr>
        <p:spPr>
          <a:xfrm>
            <a:off x="3566160" y="1935480"/>
            <a:ext cx="837372" cy="55202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14B16A12-7556-CF40-B99D-EE1082CF1549}"/>
              </a:ext>
            </a:extLst>
          </p:cNvPr>
          <p:cNvCxnSpPr>
            <a:cxnSpLocks/>
            <a:stCxn id="5" idx="7"/>
            <a:endCxn id="7" idx="3"/>
          </p:cNvCxnSpPr>
          <p:nvPr/>
        </p:nvCxnSpPr>
        <p:spPr>
          <a:xfrm flipV="1">
            <a:off x="3511108" y="2724579"/>
            <a:ext cx="892424" cy="52492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186132BA-0817-A243-BA79-71C80E00AD41}"/>
              </a:ext>
            </a:extLst>
          </p:cNvPr>
          <p:cNvCxnSpPr>
            <a:stCxn id="7" idx="7"/>
            <a:endCxn id="9" idx="3"/>
          </p:cNvCxnSpPr>
          <p:nvPr/>
        </p:nvCxnSpPr>
        <p:spPr>
          <a:xfrm flipV="1">
            <a:off x="4669348" y="2033699"/>
            <a:ext cx="831464" cy="4538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DE0927F3-D95A-C64F-90AB-EE87626D11E0}"/>
              </a:ext>
            </a:extLst>
          </p:cNvPr>
          <p:cNvCxnSpPr>
            <a:stCxn id="7" idx="5"/>
            <a:endCxn id="10" idx="1"/>
          </p:cNvCxnSpPr>
          <p:nvPr/>
        </p:nvCxnSpPr>
        <p:spPr>
          <a:xfrm>
            <a:off x="4669348" y="2724579"/>
            <a:ext cx="831464" cy="5046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7C06DA0-2D9D-8943-B5AC-70E37F5D214B}"/>
              </a:ext>
            </a:extLst>
          </p:cNvPr>
          <p:cNvSpPr txBox="1"/>
          <p:nvPr/>
        </p:nvSpPr>
        <p:spPr>
          <a:xfrm>
            <a:off x="2631440" y="19405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D3F61EE-C67E-1B43-A5A9-319A6E51E260}"/>
              </a:ext>
            </a:extLst>
          </p:cNvPr>
          <p:cNvSpPr txBox="1"/>
          <p:nvPr/>
        </p:nvSpPr>
        <p:spPr>
          <a:xfrm>
            <a:off x="2600960" y="3048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7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8EDF906-EFFD-EF4F-B8C4-DB8B56DFD409}"/>
              </a:ext>
            </a:extLst>
          </p:cNvPr>
          <p:cNvSpPr txBox="1"/>
          <p:nvPr/>
        </p:nvSpPr>
        <p:spPr>
          <a:xfrm>
            <a:off x="3708400" y="1209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8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8BF1035-AEB6-C047-B46A-D41BA1032A13}"/>
              </a:ext>
            </a:extLst>
          </p:cNvPr>
          <p:cNvSpPr txBox="1"/>
          <p:nvPr/>
        </p:nvSpPr>
        <p:spPr>
          <a:xfrm>
            <a:off x="3921760" y="1930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24108A0-49E1-F44D-B4DE-A3ECF93C51D5}"/>
              </a:ext>
            </a:extLst>
          </p:cNvPr>
          <p:cNvSpPr txBox="1"/>
          <p:nvPr/>
        </p:nvSpPr>
        <p:spPr>
          <a:xfrm>
            <a:off x="3759200" y="27025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016F1B09-CC27-5D41-8BF4-530B3347CC94}"/>
              </a:ext>
            </a:extLst>
          </p:cNvPr>
          <p:cNvSpPr txBox="1"/>
          <p:nvPr/>
        </p:nvSpPr>
        <p:spPr>
          <a:xfrm>
            <a:off x="3769360" y="3688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5723B79-8142-7C48-A843-A9833B23598A}"/>
              </a:ext>
            </a:extLst>
          </p:cNvPr>
          <p:cNvSpPr txBox="1"/>
          <p:nvPr/>
        </p:nvSpPr>
        <p:spPr>
          <a:xfrm>
            <a:off x="5222240" y="12395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15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3F6D4B5-D7AB-7C43-B4EA-E9B60D0447E3}"/>
              </a:ext>
            </a:extLst>
          </p:cNvPr>
          <p:cNvSpPr txBox="1"/>
          <p:nvPr/>
        </p:nvSpPr>
        <p:spPr>
          <a:xfrm>
            <a:off x="5008880" y="22555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10</a:t>
            </a:r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ABBB6A8-2D39-A942-8B5A-97C9DCE47466}"/>
              </a:ext>
            </a:extLst>
          </p:cNvPr>
          <p:cNvSpPr txBox="1"/>
          <p:nvPr/>
        </p:nvSpPr>
        <p:spPr>
          <a:xfrm>
            <a:off x="4775200" y="29159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12</a:t>
            </a:r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E0A3364-72D3-354F-B737-63AC71514D56}"/>
              </a:ext>
            </a:extLst>
          </p:cNvPr>
          <p:cNvSpPr txBox="1"/>
          <p:nvPr/>
        </p:nvSpPr>
        <p:spPr>
          <a:xfrm>
            <a:off x="6289040" y="1960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E35AAD0-0976-7D4E-80AE-420128D7D081}"/>
              </a:ext>
            </a:extLst>
          </p:cNvPr>
          <p:cNvSpPr txBox="1"/>
          <p:nvPr/>
        </p:nvSpPr>
        <p:spPr>
          <a:xfrm>
            <a:off x="5008880" y="3677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</a:t>
            </a:r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E2A3B9F-CEF5-EB43-97E7-04C0783AD9FC}"/>
              </a:ext>
            </a:extLst>
          </p:cNvPr>
          <p:cNvSpPr txBox="1"/>
          <p:nvPr/>
        </p:nvSpPr>
        <p:spPr>
          <a:xfrm>
            <a:off x="6258560" y="3088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2</a:t>
            </a:r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F90A13F8-3213-0543-9291-C9BE45DE4534}"/>
              </a:ext>
            </a:extLst>
          </p:cNvPr>
          <p:cNvSpPr/>
          <p:nvPr/>
        </p:nvSpPr>
        <p:spPr>
          <a:xfrm>
            <a:off x="3343399" y="4392414"/>
            <a:ext cx="20345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最短経路</a:t>
            </a:r>
            <a:endParaRPr lang="en-US" altLang="ja-JP"/>
          </a:p>
          <a:p>
            <a:r>
              <a:rPr lang="ja-JP" altLang="en-US"/>
              <a:t>コストの合計：</a:t>
            </a:r>
            <a:r>
              <a:rPr lang="en-US" altLang="ja-JP"/>
              <a:t>13</a:t>
            </a:r>
            <a:endParaRPr lang="ja-JP" altLang="en-US"/>
          </a:p>
        </p:txBody>
      </p: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3D8CB90E-65CF-CB40-9148-F9E9F7667E9C}"/>
              </a:ext>
            </a:extLst>
          </p:cNvPr>
          <p:cNvCxnSpPr>
            <a:cxnSpLocks/>
          </p:cNvCxnSpPr>
          <p:nvPr/>
        </p:nvCxnSpPr>
        <p:spPr>
          <a:xfrm flipV="1">
            <a:off x="4429760" y="4556761"/>
            <a:ext cx="822960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457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1C4B2578-5B4E-D043-97B6-CEBCB4D8EC0F}"/>
              </a:ext>
            </a:extLst>
          </p:cNvPr>
          <p:cNvSpPr/>
          <p:nvPr/>
        </p:nvSpPr>
        <p:spPr>
          <a:xfrm>
            <a:off x="2265680" y="1787954"/>
            <a:ext cx="2204720" cy="752046"/>
          </a:xfrm>
          <a:custGeom>
            <a:avLst/>
            <a:gdLst>
              <a:gd name="connsiteX0" fmla="*/ 0 w 2286000"/>
              <a:gd name="connsiteY0" fmla="*/ 782526 h 782526"/>
              <a:gd name="connsiteX1" fmla="*/ 1229360 w 2286000"/>
              <a:gd name="connsiteY1" fmla="*/ 206 h 782526"/>
              <a:gd name="connsiteX2" fmla="*/ 2286000 w 2286000"/>
              <a:gd name="connsiteY2" fmla="*/ 721566 h 7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782526">
                <a:moveTo>
                  <a:pt x="0" y="782526"/>
                </a:moveTo>
                <a:cubicBezTo>
                  <a:pt x="424180" y="396446"/>
                  <a:pt x="848360" y="10366"/>
                  <a:pt x="1229360" y="206"/>
                </a:cubicBezTo>
                <a:cubicBezTo>
                  <a:pt x="1610360" y="-9954"/>
                  <a:pt x="1948180" y="355806"/>
                  <a:pt x="2286000" y="7215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708A623A-699C-C745-BFBA-DB87EBC5360E}"/>
              </a:ext>
            </a:extLst>
          </p:cNvPr>
          <p:cNvSpPr/>
          <p:nvPr/>
        </p:nvSpPr>
        <p:spPr>
          <a:xfrm>
            <a:off x="4561840" y="1777794"/>
            <a:ext cx="2245360" cy="843486"/>
          </a:xfrm>
          <a:custGeom>
            <a:avLst/>
            <a:gdLst>
              <a:gd name="connsiteX0" fmla="*/ 0 w 2286000"/>
              <a:gd name="connsiteY0" fmla="*/ 782526 h 782526"/>
              <a:gd name="connsiteX1" fmla="*/ 1229360 w 2286000"/>
              <a:gd name="connsiteY1" fmla="*/ 206 h 782526"/>
              <a:gd name="connsiteX2" fmla="*/ 2286000 w 2286000"/>
              <a:gd name="connsiteY2" fmla="*/ 721566 h 7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782526">
                <a:moveTo>
                  <a:pt x="0" y="782526"/>
                </a:moveTo>
                <a:cubicBezTo>
                  <a:pt x="424180" y="396446"/>
                  <a:pt x="848360" y="10366"/>
                  <a:pt x="1229360" y="206"/>
                </a:cubicBezTo>
                <a:cubicBezTo>
                  <a:pt x="1610360" y="-9954"/>
                  <a:pt x="1948180" y="355806"/>
                  <a:pt x="2286000" y="721566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7669D91D-848E-E14F-AFA3-6DB87EC8DFC3}"/>
              </a:ext>
            </a:extLst>
          </p:cNvPr>
          <p:cNvSpPr/>
          <p:nvPr/>
        </p:nvSpPr>
        <p:spPr>
          <a:xfrm rot="10800000">
            <a:off x="2296160" y="2773474"/>
            <a:ext cx="2204720" cy="752046"/>
          </a:xfrm>
          <a:custGeom>
            <a:avLst/>
            <a:gdLst>
              <a:gd name="connsiteX0" fmla="*/ 0 w 2286000"/>
              <a:gd name="connsiteY0" fmla="*/ 782526 h 782526"/>
              <a:gd name="connsiteX1" fmla="*/ 1229360 w 2286000"/>
              <a:gd name="connsiteY1" fmla="*/ 206 h 782526"/>
              <a:gd name="connsiteX2" fmla="*/ 2286000 w 2286000"/>
              <a:gd name="connsiteY2" fmla="*/ 721566 h 7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782526">
                <a:moveTo>
                  <a:pt x="0" y="782526"/>
                </a:moveTo>
                <a:cubicBezTo>
                  <a:pt x="424180" y="396446"/>
                  <a:pt x="848360" y="10366"/>
                  <a:pt x="1229360" y="206"/>
                </a:cubicBezTo>
                <a:cubicBezTo>
                  <a:pt x="1610360" y="-9954"/>
                  <a:pt x="1948180" y="355806"/>
                  <a:pt x="2286000" y="721566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C526472F-A1EA-C043-8989-3297802C5A21}"/>
              </a:ext>
            </a:extLst>
          </p:cNvPr>
          <p:cNvSpPr/>
          <p:nvPr/>
        </p:nvSpPr>
        <p:spPr>
          <a:xfrm rot="10800000">
            <a:off x="4602480" y="2702354"/>
            <a:ext cx="2245360" cy="843486"/>
          </a:xfrm>
          <a:custGeom>
            <a:avLst/>
            <a:gdLst>
              <a:gd name="connsiteX0" fmla="*/ 0 w 2286000"/>
              <a:gd name="connsiteY0" fmla="*/ 782526 h 782526"/>
              <a:gd name="connsiteX1" fmla="*/ 1229360 w 2286000"/>
              <a:gd name="connsiteY1" fmla="*/ 206 h 782526"/>
              <a:gd name="connsiteX2" fmla="*/ 2286000 w 2286000"/>
              <a:gd name="connsiteY2" fmla="*/ 721566 h 7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782526">
                <a:moveTo>
                  <a:pt x="0" y="782526"/>
                </a:moveTo>
                <a:cubicBezTo>
                  <a:pt x="424180" y="396446"/>
                  <a:pt x="848360" y="10366"/>
                  <a:pt x="1229360" y="206"/>
                </a:cubicBezTo>
                <a:cubicBezTo>
                  <a:pt x="1610360" y="-9954"/>
                  <a:pt x="1948180" y="355806"/>
                  <a:pt x="2286000" y="7215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>
            <a:extLst>
              <a:ext uri="{FF2B5EF4-FFF2-40B4-BE49-F238E27FC236}">
                <a16:creationId xmlns:a16="http://schemas.microsoft.com/office/drawing/2014/main" id="{AF953D13-2078-A849-9395-D86F75192821}"/>
              </a:ext>
            </a:extLst>
          </p:cNvPr>
          <p:cNvSpPr/>
          <p:nvPr/>
        </p:nvSpPr>
        <p:spPr>
          <a:xfrm>
            <a:off x="2082800" y="2509520"/>
            <a:ext cx="375920" cy="3352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F8CF50CD-DF04-5646-B6D8-53168FA5ADDE}"/>
              </a:ext>
            </a:extLst>
          </p:cNvPr>
          <p:cNvSpPr/>
          <p:nvPr/>
        </p:nvSpPr>
        <p:spPr>
          <a:xfrm>
            <a:off x="4348480" y="2438400"/>
            <a:ext cx="3759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E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59FA4133-1791-CA48-99FB-ECB23929E555}"/>
              </a:ext>
            </a:extLst>
          </p:cNvPr>
          <p:cNvSpPr/>
          <p:nvPr/>
        </p:nvSpPr>
        <p:spPr>
          <a:xfrm>
            <a:off x="6685280" y="2489200"/>
            <a:ext cx="375920" cy="33528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I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2E0C10C2-C2B4-AF4F-900D-8093589B5EC1}"/>
              </a:ext>
            </a:extLst>
          </p:cNvPr>
          <p:cNvSpPr txBox="1"/>
          <p:nvPr/>
        </p:nvSpPr>
        <p:spPr>
          <a:xfrm>
            <a:off x="2580640" y="3870960"/>
            <a:ext cx="4086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最短パスが</a:t>
            </a:r>
            <a:r>
              <a:rPr kumimoji="1" lang="en-US" altLang="ja-JP"/>
              <a:t>A-E-I</a:t>
            </a:r>
            <a:r>
              <a:rPr kumimoji="1" lang="ja-JP" altLang="en-US"/>
              <a:t>という経路であれば、</a:t>
            </a:r>
            <a:endParaRPr kumimoji="1" lang="en-US" altLang="ja-JP"/>
          </a:p>
          <a:p>
            <a:r>
              <a:rPr lang="en-US" altLang="ja-JP"/>
              <a:t>A-E</a:t>
            </a:r>
            <a:r>
              <a:rPr lang="ja-JP" altLang="en-US"/>
              <a:t>のパス、</a:t>
            </a:r>
            <a:r>
              <a:rPr lang="en-US" altLang="ja-JP"/>
              <a:t>E-I</a:t>
            </a:r>
            <a:r>
              <a:rPr lang="ja-JP" altLang="en-US"/>
              <a:t>のパスも最短である</a:t>
            </a:r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3233C18-241D-534A-A9E4-34F10BAD9F33}"/>
              </a:ext>
            </a:extLst>
          </p:cNvPr>
          <p:cNvSpPr txBox="1"/>
          <p:nvPr/>
        </p:nvSpPr>
        <p:spPr>
          <a:xfrm>
            <a:off x="2834640" y="721360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最短経路探索問題の部分問題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633D3656-CE45-3346-8E93-2604103E18E1}"/>
              </a:ext>
            </a:extLst>
          </p:cNvPr>
          <p:cNvSpPr txBox="1"/>
          <p:nvPr/>
        </p:nvSpPr>
        <p:spPr>
          <a:xfrm>
            <a:off x="3251200" y="1402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F5E3E0AC-F048-2849-8769-2ACCD77EE88D}"/>
              </a:ext>
            </a:extLst>
          </p:cNvPr>
          <p:cNvSpPr txBox="1"/>
          <p:nvPr/>
        </p:nvSpPr>
        <p:spPr>
          <a:xfrm>
            <a:off x="5496560" y="31292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10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2902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円/楕円 2">
            <a:extLst>
              <a:ext uri="{FF2B5EF4-FFF2-40B4-BE49-F238E27FC236}">
                <a16:creationId xmlns:a16="http://schemas.microsoft.com/office/drawing/2014/main" id="{E3099D6A-5E54-624C-BE6F-C0765C1A2CAD}"/>
              </a:ext>
            </a:extLst>
          </p:cNvPr>
          <p:cNvSpPr/>
          <p:nvPr/>
        </p:nvSpPr>
        <p:spPr>
          <a:xfrm>
            <a:off x="2082800" y="2722880"/>
            <a:ext cx="375920" cy="3352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6F160F01-CB2E-5F4C-8348-7B94A0C5F12A}"/>
              </a:ext>
            </a:extLst>
          </p:cNvPr>
          <p:cNvSpPr/>
          <p:nvPr/>
        </p:nvSpPr>
        <p:spPr>
          <a:xfrm>
            <a:off x="5445760" y="196088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G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7B4CF4EE-5B54-044C-BA87-014E24F6A1EE}"/>
              </a:ext>
            </a:extLst>
          </p:cNvPr>
          <p:cNvSpPr/>
          <p:nvPr/>
        </p:nvSpPr>
        <p:spPr>
          <a:xfrm>
            <a:off x="6685280" y="2702560"/>
            <a:ext cx="375920" cy="33528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I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2BE652F-E035-7042-A6A9-77FA73E18BA1}"/>
              </a:ext>
            </a:extLst>
          </p:cNvPr>
          <p:cNvCxnSpPr>
            <a:cxnSpLocks/>
          </p:cNvCxnSpPr>
          <p:nvPr/>
        </p:nvCxnSpPr>
        <p:spPr>
          <a:xfrm>
            <a:off x="5821680" y="2128520"/>
            <a:ext cx="918652" cy="6231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90F81DD-D824-1440-870A-CE5954CF4099}"/>
              </a:ext>
            </a:extLst>
          </p:cNvPr>
          <p:cNvCxnSpPr/>
          <p:nvPr/>
        </p:nvCxnSpPr>
        <p:spPr>
          <a:xfrm flipV="1">
            <a:off x="5821680" y="2988739"/>
            <a:ext cx="918652" cy="5723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E6ED50A-2210-1B46-933A-661648A476BB}"/>
              </a:ext>
            </a:extLst>
          </p:cNvPr>
          <p:cNvSpPr txBox="1"/>
          <p:nvPr/>
        </p:nvSpPr>
        <p:spPr>
          <a:xfrm>
            <a:off x="6289040" y="21742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B54A81E-681E-A847-BCD0-97E7EB3F48D4}"/>
              </a:ext>
            </a:extLst>
          </p:cNvPr>
          <p:cNvSpPr txBox="1"/>
          <p:nvPr/>
        </p:nvSpPr>
        <p:spPr>
          <a:xfrm>
            <a:off x="6258560" y="3302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2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5BA96B6-E0DF-0943-B9B6-A22F3E6079A7}"/>
              </a:ext>
            </a:extLst>
          </p:cNvPr>
          <p:cNvSpPr txBox="1"/>
          <p:nvPr/>
        </p:nvSpPr>
        <p:spPr>
          <a:xfrm>
            <a:off x="3840480" y="2052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13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DCFDC02-F357-4F4E-B151-82755314FEEC}"/>
              </a:ext>
            </a:extLst>
          </p:cNvPr>
          <p:cNvSpPr txBox="1"/>
          <p:nvPr/>
        </p:nvSpPr>
        <p:spPr>
          <a:xfrm>
            <a:off x="1727200" y="843280"/>
            <a:ext cx="5314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部分問題が解けている時の「最後の仕上げ」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CB8D03F-6984-0F4E-AA42-463C20CAE0DE}"/>
              </a:ext>
            </a:extLst>
          </p:cNvPr>
          <p:cNvSpPr txBox="1"/>
          <p:nvPr/>
        </p:nvSpPr>
        <p:spPr>
          <a:xfrm>
            <a:off x="3820160" y="3312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11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C47883A-41D6-E146-9526-39F298B90830}"/>
              </a:ext>
            </a:extLst>
          </p:cNvPr>
          <p:cNvSpPr txBox="1"/>
          <p:nvPr/>
        </p:nvSpPr>
        <p:spPr>
          <a:xfrm>
            <a:off x="2032000" y="1493520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</a:t>
            </a:r>
            <a:r>
              <a:rPr kumimoji="1" lang="en-US" altLang="ja-JP"/>
              <a:t>A</a:t>
            </a:r>
            <a:r>
              <a:rPr kumimoji="1" lang="ja-JP" altLang="en-US"/>
              <a:t>から</a:t>
            </a:r>
            <a:r>
              <a:rPr kumimoji="1" lang="en-US" altLang="ja-JP"/>
              <a:t>G</a:t>
            </a:r>
            <a:r>
              <a:rPr kumimoji="1" lang="ja-JP" altLang="en-US"/>
              <a:t>」の最短パスのコストは</a:t>
            </a:r>
            <a:r>
              <a:rPr kumimoji="1" lang="en-US" altLang="ja-JP"/>
              <a:t>13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6CC8FA7-EA11-3C42-A8DE-BF3D8451C894}"/>
              </a:ext>
            </a:extLst>
          </p:cNvPr>
          <p:cNvSpPr txBox="1"/>
          <p:nvPr/>
        </p:nvSpPr>
        <p:spPr>
          <a:xfrm>
            <a:off x="1910080" y="3931920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</a:t>
            </a:r>
            <a:r>
              <a:rPr kumimoji="1" lang="en-US" altLang="ja-JP"/>
              <a:t>A</a:t>
            </a:r>
            <a:r>
              <a:rPr kumimoji="1" lang="ja-JP" altLang="en-US"/>
              <a:t>から</a:t>
            </a:r>
            <a:r>
              <a:rPr kumimoji="1" lang="en-US" altLang="ja-JP"/>
              <a:t>H</a:t>
            </a:r>
            <a:r>
              <a:rPr kumimoji="1" lang="ja-JP" altLang="en-US"/>
              <a:t>」の最短パスのコストは</a:t>
            </a:r>
            <a:r>
              <a:rPr kumimoji="1" lang="en-US" altLang="ja-JP"/>
              <a:t>11</a:t>
            </a:r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69900D12-DA83-E046-8D91-ED0C3A4171EF}"/>
              </a:ext>
            </a:extLst>
          </p:cNvPr>
          <p:cNvSpPr/>
          <p:nvPr/>
        </p:nvSpPr>
        <p:spPr>
          <a:xfrm>
            <a:off x="5445760" y="3393440"/>
            <a:ext cx="3759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H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BFB1F2A9-DE77-B644-AE69-248C7F356F54}"/>
              </a:ext>
            </a:extLst>
          </p:cNvPr>
          <p:cNvCxnSpPr>
            <a:stCxn id="4" idx="2"/>
            <a:endCxn id="3" idx="7"/>
          </p:cNvCxnSpPr>
          <p:nvPr/>
        </p:nvCxnSpPr>
        <p:spPr>
          <a:xfrm flipH="1">
            <a:off x="2403668" y="2128520"/>
            <a:ext cx="3042092" cy="6434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05828169-5B9A-6248-B60C-CDD83DAE3B19}"/>
              </a:ext>
            </a:extLst>
          </p:cNvPr>
          <p:cNvCxnSpPr>
            <a:stCxn id="5" idx="2"/>
            <a:endCxn id="3" idx="5"/>
          </p:cNvCxnSpPr>
          <p:nvPr/>
        </p:nvCxnSpPr>
        <p:spPr>
          <a:xfrm flipH="1" flipV="1">
            <a:off x="2403668" y="3009059"/>
            <a:ext cx="3042092" cy="5520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9B3A6F0-F1B5-BC4A-96FC-FD468429EB1C}"/>
              </a:ext>
            </a:extLst>
          </p:cNvPr>
          <p:cNvSpPr txBox="1"/>
          <p:nvPr/>
        </p:nvSpPr>
        <p:spPr>
          <a:xfrm>
            <a:off x="2875280" y="4460240"/>
            <a:ext cx="2677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A-G-I (13+1) &gt; </a:t>
            </a:r>
            <a:r>
              <a:rPr kumimoji="1" lang="en-US" altLang="ja-JP">
                <a:solidFill>
                  <a:srgbClr val="FF0000"/>
                </a:solidFill>
              </a:rPr>
              <a:t>A-H-I (11+2)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910203A-A14A-044A-9C0C-67B0B663D8DE}"/>
              </a:ext>
            </a:extLst>
          </p:cNvPr>
          <p:cNvSpPr txBox="1"/>
          <p:nvPr/>
        </p:nvSpPr>
        <p:spPr>
          <a:xfrm>
            <a:off x="2021840" y="4998720"/>
            <a:ext cx="504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上記から</a:t>
            </a:r>
            <a:r>
              <a:rPr kumimoji="1" lang="en-US" altLang="ja-JP"/>
              <a:t>A-H-I</a:t>
            </a:r>
            <a:r>
              <a:rPr kumimoji="1" lang="ja-JP" altLang="en-US"/>
              <a:t>の経路が最短であることがわかる</a:t>
            </a:r>
          </a:p>
        </p:txBody>
      </p:sp>
    </p:spTree>
    <p:extLst>
      <p:ext uri="{BB962C8B-B14F-4D97-AF65-F5344CB8AC3E}">
        <p14:creationId xmlns:p14="http://schemas.microsoft.com/office/powerpoint/2010/main" val="270912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770</TotalTime>
  <Words>324</Words>
  <Application>Microsoft Macintosh PowerPoint</Application>
  <PresentationFormat>画面に合わせる (4:3)</PresentationFormat>
  <Paragraphs>130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游ゴシック</vt:lpstr>
      <vt:lpstr>Arial</vt:lpstr>
      <vt:lpstr>Calibri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154</cp:revision>
  <dcterms:created xsi:type="dcterms:W3CDTF">2019-01-02T05:23:01Z</dcterms:created>
  <dcterms:modified xsi:type="dcterms:W3CDTF">2019-08-30T11:54:35Z</dcterms:modified>
</cp:coreProperties>
</file>